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8" r:id="rId10"/>
    <p:sldId id="264" r:id="rId11"/>
    <p:sldId id="265" r:id="rId12"/>
    <p:sldId id="266" r:id="rId13"/>
  </p:sldIdLst>
  <p:sldSz cx="18288000" cy="10287000"/>
  <p:notesSz cx="6858000" cy="9144000"/>
  <p:embeddedFontLst>
    <p:embeddedFont>
      <p:font typeface="Arial Black" panose="020B0A04020102020204" pitchFamily="34" charset="0"/>
      <p:bold r:id="rId15"/>
    </p:embeddedFont>
    <p:embeddedFont>
      <p:font typeface="Calibri" panose="020F0502020204030204" pitchFamily="34" charset="0"/>
      <p:regular r:id="rId16"/>
      <p:bold r:id="rId17"/>
      <p:italic r:id="rId18"/>
      <p:boldItalic r:id="rId19"/>
    </p:embeddedFont>
    <p:embeddedFont>
      <p:font typeface="Montserrat Extra-Bold" panose="020B0604020202020204" charset="0"/>
      <p:regular r:id="rId20"/>
    </p:embeddedFont>
    <p:embeddedFont>
      <p:font typeface="Montserrat Semi-Bold Bold" panose="020B0604020202020204" charset="0"/>
      <p:regular r:id="rId21"/>
    </p:embeddedFont>
    <p:embeddedFont>
      <p:font typeface="Open Sans Light" panose="020B0306030504020204" pitchFamily="34" charset="0"/>
      <p:regular r:id="rId22"/>
      <p:italic r:id="rId23"/>
    </p:embeddedFont>
    <p:embeddedFont>
      <p:font typeface="Planer 1" panose="020B0604020202020204" charset="0"/>
      <p:regular r:id="rId24"/>
    </p:embeddedFont>
    <p:embeddedFont>
      <p:font typeface="Planer 2" panose="020B0604020202020204" charset="0"/>
      <p:regular r:id="rId25"/>
    </p:embeddedFont>
    <p:embeddedFont>
      <p:font typeface="Planer 3" panose="020B0604020202020204" charset="0"/>
      <p:regular r:id="rId26"/>
    </p:embeddedFont>
    <p:embeddedFont>
      <p:font typeface="Planer 4"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84F"/>
    <a:srgbClr val="904896"/>
    <a:srgbClr val="33245F"/>
    <a:srgbClr val="1B303A"/>
    <a:srgbClr val="72C1A7"/>
    <a:srgbClr val="F4BD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1345" autoAdjust="0"/>
  </p:normalViewPr>
  <p:slideViewPr>
    <p:cSldViewPr>
      <p:cViewPr varScale="1">
        <p:scale>
          <a:sx n="43" d="100"/>
          <a:sy n="43" d="100"/>
        </p:scale>
        <p:origin x="22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12.05.2023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s://www.northeastlep.co.uk/key-sectors/" TargetMode="External"/><Relationship Id="rId3" Type="http://schemas.openxmlformats.org/officeDocument/2006/relationships/hyperlink" Target="https://www.northeastlep.co.uk/wp-content/uploads/2021/02/hlsciences-full-strategy-final.pdf" TargetMode="External"/><Relationship Id="rId7" Type="http://schemas.openxmlformats.org/officeDocument/2006/relationships/hyperlink" Target="https://evidencehub.northeastlep.co.uk/digital-technology-evidence-base"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gov.uk/government/news/uk-tech-sector-retains-1-spot-in-europe-and-3-in-world-as-sector-resilience-brings-continued-growth" TargetMode="External"/><Relationship Id="rId5" Type="http://schemas.openxmlformats.org/officeDocument/2006/relationships/hyperlink" Target="https://northeastautomotivealliance.com/automotive-sector/" TargetMode="External"/><Relationship Id="rId4" Type="http://schemas.openxmlformats.org/officeDocument/2006/relationships/hyperlink" Target="https://www.northeastlep.co.uk/wp-content/uploads/2015/10/NELEP-Subsea.pdf" TargetMode="Externa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www.prospects.ac.uk/job-profiles/quality-manager" TargetMode="External"/><Relationship Id="rId13" Type="http://schemas.openxmlformats.org/officeDocument/2006/relationships/hyperlink" Target="http://www.rics.org/uk/" TargetMode="External"/><Relationship Id="rId3" Type="http://schemas.openxmlformats.org/officeDocument/2006/relationships/hyperlink" Target="https://uk.indeed.com/hire/job-description/mechanic" TargetMode="External"/><Relationship Id="rId7" Type="http://schemas.openxmlformats.org/officeDocument/2006/relationships/hyperlink" Target="https://uk.indeed.com/hire/job-description/sales-representative" TargetMode="External"/><Relationship Id="rId12" Type="http://schemas.openxmlformats.org/officeDocument/2006/relationships/hyperlink" Target="https://www.prospects.ac.uk/jobs-and-work-experience/job-sectors/accountancy-banking-and-finance/how-to-become-an-accountant" TargetMode="External"/><Relationship Id="rId2" Type="http://schemas.openxmlformats.org/officeDocument/2006/relationships/slide" Target="../slides/slide6.xml"/><Relationship Id="rId16" Type="http://schemas.openxmlformats.org/officeDocument/2006/relationships/hyperlink" Target="https://uk.indeed.com/hire/job-description/compliance-officer" TargetMode="External"/><Relationship Id="rId1" Type="http://schemas.openxmlformats.org/officeDocument/2006/relationships/notesMaster" Target="../notesMasters/notesMaster1.xml"/><Relationship Id="rId6" Type="http://schemas.openxmlformats.org/officeDocument/2006/relationships/hyperlink" Target="https://uk.indeed.com/hire/job-description/electrical-engineer" TargetMode="External"/><Relationship Id="rId11" Type="http://schemas.openxmlformats.org/officeDocument/2006/relationships/hyperlink" Target="https://www.glassdoor.co.uk/Career/technical-services-engineer-career_KO0,27.htm" TargetMode="External"/><Relationship Id="rId5" Type="http://schemas.openxmlformats.org/officeDocument/2006/relationships/hyperlink" Target="https://uk.indeed.com/hire/job-description/medical-receptionist" TargetMode="External"/><Relationship Id="rId15" Type="http://schemas.openxmlformats.org/officeDocument/2006/relationships/hyperlink" Target="https://uk.indeed.com/hire/job-description/care-assistant" TargetMode="External"/><Relationship Id="rId10" Type="http://schemas.openxmlformats.org/officeDocument/2006/relationships/hyperlink" Target="https://uk.indeed.com/hire/job-description/physical-therapist" TargetMode="External"/><Relationship Id="rId4" Type="http://schemas.openxmlformats.org/officeDocument/2006/relationships/hyperlink" Target="https://uk.indeed.com/hire/job-description/graphic-designer" TargetMode="External"/><Relationship Id="rId9" Type="http://schemas.openxmlformats.org/officeDocument/2006/relationships/hyperlink" Target="http://www.hpc-uk.org/" TargetMode="External"/><Relationship Id="rId14" Type="http://schemas.openxmlformats.org/officeDocument/2006/relationships/hyperlink" Target="https://uk.indeed.com/hire/job-description/quantity-surveyor"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xplore-education-statistics.service.gov.uk/find-statistics/graduate-labour-markets"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www.brighton.ac.uk/news/2021/brighton-fine-art-degree-for-the-uks-oldest-ever-graduate#:~:text=Archie%20White%20has%20received%20a,UK%20to%20complete%20a%20degree" TargetMode="External"/><Relationship Id="rId4" Type="http://schemas.openxmlformats.org/officeDocument/2006/relationships/hyperlink" Target="https://graduatemarkettrends.cdn.prismic.io/graduatemarkettrends/3f5cf145-b177-4f40-9dda-4dc56c694582_what-do-graduates-do-2023.pdf"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GB" sz="1200" b="1" dirty="0">
                <a:effectLst/>
                <a:latin typeface="Arial" panose="020B0604020202020204" pitchFamily="34" charset="0"/>
                <a:ea typeface="Arial" panose="020B0604020202020204" pitchFamily="34" charset="0"/>
                <a:cs typeface="Times New Roman" panose="02020603050405020304" pitchFamily="18" charset="0"/>
              </a:rPr>
              <a:t>Introduction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Introduce the session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71B2431-D351-4C6E-A3CF-9DFAC0E3E050}" type="slidenum">
              <a:rPr lang="cs-CZ" smtClean="0"/>
              <a:t>1</a:t>
            </a:fld>
            <a:endParaRPr lang="cs-CZ"/>
          </a:p>
        </p:txBody>
      </p:sp>
    </p:spTree>
    <p:extLst>
      <p:ext uri="{BB962C8B-B14F-4D97-AF65-F5344CB8AC3E}">
        <p14:creationId xmlns:p14="http://schemas.microsoft.com/office/powerpoint/2010/main" val="1527386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200" dirty="0">
                <a:effectLst/>
                <a:latin typeface="Arial" panose="020B0604020202020204" pitchFamily="34" charset="0"/>
                <a:ea typeface="Arial" panose="020B0604020202020204" pitchFamily="34" charset="0"/>
                <a:cs typeface="Times New Roman" panose="02020603050405020304" pitchFamily="18" charset="0"/>
              </a:rPr>
              <a:t>Optional task – What roles are required to support a games developer?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dirty="0"/>
              <a:t> </a:t>
            </a: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If you have time, you can repeat the same task for a new role, a games developer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br>
              <a:rPr lang="en-GB" sz="1200" dirty="0">
                <a:effectLst/>
                <a:latin typeface="Arial" panose="020B0604020202020204" pitchFamily="34" charset="0"/>
                <a:ea typeface="Arial" panose="020B0604020202020204" pitchFamily="34" charset="0"/>
                <a:cs typeface="Times New Roman" panose="02020603050405020304" pitchFamily="18" charset="0"/>
              </a:rPr>
            </a:br>
            <a:br>
              <a:rPr lang="en-GB" sz="1200" dirty="0">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Most of these roles do not explicitly need a HE qualification, but all of these roles would find a HE qualification beneficial and allow people to start in the sector at a higher role.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a:lnSpc>
                <a:spcPct val="107000"/>
              </a:lnSpc>
              <a:spcAft>
                <a:spcPts val="800"/>
              </a:spcAft>
            </a:pPr>
            <a:r>
              <a:rPr lang="en-GB" sz="1200" b="1" dirty="0">
                <a:effectLst/>
                <a:latin typeface="Arial" panose="020B0604020202020204" pitchFamily="34" charset="0"/>
                <a:ea typeface="Arial" panose="020B0604020202020204" pitchFamily="34" charset="0"/>
                <a:cs typeface="Times New Roman" panose="02020603050405020304" pitchFamily="18" charset="0"/>
              </a:rPr>
              <a:t>Does Higher Education help?</a:t>
            </a:r>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Discuss the below points:</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tabLst>
                <a:tab pos="228600" algn="l"/>
              </a:tabLst>
            </a:pPr>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Will your job choice require you to go into HE?</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tabLst>
                <a:tab pos="228600" algn="l"/>
              </a:tabLst>
            </a:pPr>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If no, could Higher Education help you progress?</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tabLst>
                <a:tab pos="228600" algn="l"/>
              </a:tabLst>
            </a:pPr>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There are many different routes into HE (Foundation, HNC/HND, Colleges, Universities, Degree Apprenticeships)</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tabLst>
                <a:tab pos="228600" algn="l"/>
              </a:tabLst>
            </a:pPr>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Some study lengths may seem long, but will they pay off later?</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tabLst>
                <a:tab pos="228600" algn="l"/>
              </a:tabLst>
            </a:pPr>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Most occupations work as part of a larger team. HE assists with skills that you will need in many jobs.</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r>
              <a:rPr lang="en-GB" sz="1200" dirty="0">
                <a:solidFill>
                  <a:srgbClr val="7030A0"/>
                </a:solidFill>
                <a:effectLst/>
                <a:latin typeface="Arial" panose="020B0604020202020204" pitchFamily="34" charset="0"/>
                <a:ea typeface="Calibri" panose="020F0502020204030204" pitchFamily="34" charset="0"/>
                <a:cs typeface="Arial" panose="020B0604020202020204" pitchFamily="34" charset="0"/>
              </a:rPr>
              <a:t>Students should reflect on their own career aspirations and consider how HE might help them progress.</a:t>
            </a:r>
            <a:endParaRPr lang="en-GB"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200" dirty="0">
                <a:effectLst/>
                <a:latin typeface="Arial" panose="020B0604020202020204" pitchFamily="34" charset="0"/>
                <a:ea typeface="Arial" panose="020B0604020202020204" pitchFamily="34" charset="0"/>
                <a:cs typeface="Times New Roman" panose="02020603050405020304" pitchFamily="18" charset="0"/>
              </a:rPr>
              <a:t>First five activity to be used as students are settling into lesson.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Refer the students to the task “Can you list a job for each letter of the alphabet?” before beginning the session.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Pose this question to students before beginning and see what answers are given. Students can use scrap paper/workbooks to write down their answers.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List a job for every letter of the alphabet.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Discuss their answers as a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Once the students have finished this task get them to have a think if there were any jobs that they had never heard of or jobs that they had never thought about before.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Job title for X – X Ray Technician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Explain to students they have just identified lots of different jobs and the jobs market is ever changing. Jobs prominent today (social media influencer, Artificial Intelligence engineer, drone operators etc) would not have been an option for the previous generation.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200" b="1" dirty="0">
                <a:effectLst/>
                <a:latin typeface="Arial" panose="020B0604020202020204" pitchFamily="34" charset="0"/>
                <a:ea typeface="Arial" panose="020B0604020202020204" pitchFamily="34" charset="0"/>
                <a:cs typeface="Times New Roman" panose="02020603050405020304" pitchFamily="18" charset="0"/>
              </a:rPr>
              <a:t>Session aims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Explain session aims to students</a:t>
            </a:r>
            <a:r>
              <a:rPr lang="en-GB" sz="12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a:t>
            </a:r>
          </a:p>
          <a:p>
            <a:endParaRPr lang="en-GB" sz="12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You might have a dream job in your mind now which is great! But keep in mind that this might change in the future.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Society has now moved away from the known ‘job for life’. People now have numerous jobs throughout their life and can have different careers, too.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800" b="1" dirty="0">
                <a:effectLst/>
                <a:latin typeface="Arial" panose="020B0604020202020204" pitchFamily="34" charset="0"/>
                <a:ea typeface="Arial" panose="020B0604020202020204" pitchFamily="34" charset="0"/>
                <a:cs typeface="Times New Roman" panose="02020603050405020304" pitchFamily="18" charset="0"/>
              </a:rPr>
              <a:t>Who works together?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Explain what growth sectors are and how these can vary from region.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Explain the next task will be looking at 4 different growths sectors in the NE.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Link this back to the a-z task, in 10 years time it is very likely that there will be new jobs created by these growth sectors and future growth areas!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200" b="1" dirty="0">
                <a:effectLst/>
                <a:latin typeface="Arial" panose="020B0604020202020204" pitchFamily="34" charset="0"/>
                <a:ea typeface="Arial" panose="020B0604020202020204" pitchFamily="34" charset="0"/>
                <a:cs typeface="Times New Roman" panose="02020603050405020304" pitchFamily="18" charset="0"/>
              </a:rPr>
              <a:t>Growth sectors in the NE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The 4 main growth sectors in the North East are: Health, Energy, Automotive and Technology.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Health</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The North East has one of the highest ranked NHS trusts in clinical research studies in the UK. The Centre for Life is based in Newcastle-Upon-Tyne city centre and it employs hundreds of people from the UK and countries all over the world. They are a world leader in stem technology.</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3"/>
              </a:rPr>
              <a:t>https://www.northeastlep.co.uk/wp-content/uploads/2021/02/hlsciences-full-strategy-final.pdf</a:t>
            </a:r>
            <a:r>
              <a:rPr lang="en-GB" sz="1200" dirty="0">
                <a:effectLst/>
                <a:latin typeface="Arial" panose="020B0604020202020204" pitchFamily="34" charset="0"/>
                <a:ea typeface="Arial" panose="020B0604020202020204" pitchFamily="34" charset="0"/>
                <a:cs typeface="Times New Roman" panose="02020603050405020304" pitchFamily="18" charset="0"/>
              </a:rPr>
              <a: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Energy</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The North East has excellent subsea, offshore and energy technologies. They are the leading location in England and offer world class engineering and manufacturing. The NE has over 50 companies with a combined turnover of £1.5bn employing around 15,000 people in high-skilled, well-paid jobs.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4"/>
              </a:rPr>
              <a:t>https://www.northeastlep.co.uk/wp-content/uploads/2015/10/NELEP-Subsea.pdf</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rPr>
              <a:t>Automotive</a:t>
            </a:r>
            <a:r>
              <a:rPr lang="en-GB" sz="1200" dirty="0">
                <a:solidFill>
                  <a:srgbClr val="00B0F0"/>
                </a:solidFill>
                <a:effectLst/>
                <a:latin typeface="Arial" panose="020B0604020202020204" pitchFamily="34" charset="0"/>
                <a:ea typeface="Arial" panose="020B0604020202020204" pitchFamily="34" charset="0"/>
              </a:rPr>
              <a:t> – The North East produces 30% of all UK passenger vehicles, making over 350,000 engines per year. The NE is also home to Europe’s most successful Electric Vehicle. The UK government has highlighted in recent years the importance of electric vehicles for climate </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change. This puts this job sector in a great position for the region!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5"/>
              </a:rPr>
              <a:t>https://northeastautomotivealliance.com/automotive-sector/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200" dirty="0"/>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Technology</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The UK tech industry has a combined market value of $1 trillion! The UK is Europe’s leading tech sector. The North East employs over 27,000 people in digital tech.</a:t>
            </a:r>
            <a:b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6"/>
              </a:rPr>
              <a:t>https://www.gov.uk/government/news/uk-tech-sector-retains-1-spot-in-europe-and-3-in-world-as-sector-resilience-brings-continued-growth</a:t>
            </a:r>
            <a:r>
              <a:rPr lang="en-GB" sz="1200" dirty="0">
                <a:effectLst/>
                <a:latin typeface="Arial" panose="020B0604020202020204" pitchFamily="34" charset="0"/>
                <a:ea typeface="Arial" panose="020B0604020202020204" pitchFamily="34" charset="0"/>
                <a:cs typeface="Times New Roman" panose="02020603050405020304" pitchFamily="18" charset="0"/>
              </a:rPr>
              <a:t> &amp;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7"/>
              </a:rPr>
              <a:t>https://evidencehub.northeastlep.co.uk/digital-technology-evidence-base</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These are the 4 industries that have been identified as growth sectors in the North East, so keep an eye out for the future!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8"/>
              </a:rPr>
              <a:t>https://www.northeastlep.co.uk/key-sectors/</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200" b="1" dirty="0">
                <a:effectLst/>
                <a:latin typeface="Arial" panose="020B0604020202020204" pitchFamily="34" charset="0"/>
                <a:ea typeface="Arial" panose="020B0604020202020204" pitchFamily="34" charset="0"/>
                <a:cs typeface="Times New Roman" panose="02020603050405020304" pitchFamily="18" charset="0"/>
              </a:rPr>
              <a:t>Where does HE belong task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Task – Match the job to the growth sector – does it require HE?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Look at each job title in turn and match job to sector. Then ask students if these jobs need a HE qualification.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NB: Some roles may have links to more than one sector. Use this as a discussion point.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200" b="1"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a:t>
            </a:r>
            <a:r>
              <a:rPr lang="en-GB" sz="1200" b="1" u="sng" dirty="0">
                <a:effectLst/>
                <a:latin typeface="Arial" panose="020B0604020202020204" pitchFamily="34" charset="0"/>
                <a:ea typeface="Arial" panose="020B0604020202020204" pitchFamily="34" charset="0"/>
                <a:cs typeface="Times New Roman" panose="02020603050405020304" pitchFamily="18" charset="0"/>
              </a:rPr>
              <a:t>This uses a lot of animations – make sure you check these before delivering**</a:t>
            </a: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effectLst/>
                <a:latin typeface="Arial" panose="020B0604020202020204" pitchFamily="34" charset="0"/>
                <a:ea typeface="Arial" panose="020B0604020202020204" pitchFamily="34" charset="0"/>
                <a:cs typeface="Times New Roman" panose="02020603050405020304" pitchFamily="18" charset="0"/>
              </a:rPr>
              <a:t> </a:t>
            </a:r>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Mechanic</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a:t>
            </a:r>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Automotive</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There are many different types of mechanics including: motor, plant, electrical and aircraft. Different types of mechanic will have different qualification requirements. Typically, you do not need higher education to become a mechanic however, you do need GCSE’s and a college based qualification or apprenticeship.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3"/>
              </a:rPr>
              <a:t>https://uk.indeed.com/hire/job-description/mechanic</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Graphic Designer – Technology</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Relevant subjects for graphic design work cam include: communication design, film and television, fine art, graphic design, photography and visual art. A degree or HND in those subjects may increase your changes to get a graphic designer job however, many jobs in this area are based on the standard of portfolio work and not on educational qualifications.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4"/>
              </a:rPr>
              <a:t>https://uk.indeed.com/hire/job-description/graphic-designer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Clinical receptionist – Health</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Typically to become a receptionist you do not need a higher education qualification however, for roles with more responsibility a HE qualification in the following areas may be beneficial: business, managements, public administration or secretarial studies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5"/>
              </a:rPr>
              <a:t>https://uk.indeed.com/hire/job-description/medical-receptionist</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Electrical Engineer – Energy</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It’s common to enter an electrical engineering job with a university degree in electrical or electronic engineering and related fields. You can also become an electrical engineer with an HND or foundation degree in subjects similar to those at degree level, but you may enter at a lower grade and will need to work your way up. You'll increase your chances of success if you also have relevant work experience. There are also advanced apprenticeships to get you on the pathway to become and electrical engineer.</a:t>
            </a:r>
            <a:b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6"/>
              </a:rPr>
              <a:t>https://uk.indeed.com/hire/job-description/electrical-engineer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Sales Representative – Automotive –</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This job does not require a HE qualification but does require a certain set of skills, such as strong customer service skills. You could also argue this role could be linked to the various sectors.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7"/>
              </a:rPr>
              <a:t>https://uk.indeed.com/hire/job-description/sales-representative</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Quality/Improvement Manager – Energy –</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 career as an quality manager does require either a HE qualification or substantial experience and training. This role would be open to all graduates, but a degree in a relevant area such as business management would be beneficial. You could also argue this role could be linked to the various sectors.</a:t>
            </a:r>
            <a:b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8"/>
              </a:rPr>
              <a:t>https://www.prospects.ac.uk/job-profiles/quality-manager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Physiotherapist – Health</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To practise as a chartered physiotherapist you must be registered with the </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9"/>
              </a:rPr>
              <a:t>Health &amp; Care Professions Council (HCPC</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To achieve this, you must successfully complete a degree course in physiotherapy, delivered by an accredited institution (this will be on their website and on UCAS). Some employers might also consider a degree apprenticeship.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0"/>
              </a:rPr>
              <a:t>https://uk.indeed.com/hire/job-description/physical-therapist</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Service Engineer – Tech</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A foundation degree, HND or university degree in the following areas would be beneficial for this job: business information technology, computer science, software engineering or business systems engineering.  HE may not be essential for this job role as some employers look for in-depth knowledge of the programs and applications, they use over a HE qualification.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1"/>
              </a:rPr>
              <a:t>https://www.glassdoor.co.uk/Career/technical-services-engineer-career_KO0,27.htm</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Accountant – Automotive</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You need special, accredited qualifications to become an accountant. A HE qualification may be beneficial. Candidates with a degree are generally preferred to those with an HND by larger employers. You could also argue this role could be linked to the various sectors.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2"/>
              </a:rPr>
              <a:t>https://www.prospects.ac.uk/jobs-and-work-experience/job-sectors/accountancy-banking-and-finance/how-to-become-an-accountant</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Quantity Surveyor – Energy</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Higher Education is an option as you can take a degree in quantity surveying, accredited by the</a:t>
            </a:r>
            <a:r>
              <a:rPr lang="en-GB" sz="1200" kern="12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 </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3"/>
              </a:rPr>
              <a:t>Royal Institution of Chartered Surveyors (RICS)</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but you do not have to have studied this subject to enter the profession, as there are conversion courses if you do a HE course in areas like maths or geography.</a:t>
            </a:r>
            <a:b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4"/>
              </a:rPr>
              <a:t>https://uk.indeed.com/hire/job-description/quantity-surveyor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Care Assistant – Health</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Higher Education is not required however, a college-based qualification may be beneficial in this job role.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5"/>
              </a:rPr>
              <a:t>https://uk.indeed.com/hire/job-description/care-assistant</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Compliance Officer – Tech</a:t>
            </a: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 There are HE courses that can help develop required skills for this role, such as economics, business studies or law. Some employers may accept other qualifications. </a:t>
            </a:r>
            <a:br>
              <a:rPr lang="en-GB" sz="1200" dirty="0">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16"/>
              </a:rPr>
              <a:t>https://uk.indeed.com/hire/job-description/compliance-officer</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Allow for opportunity for discussion about the roles and sectors.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Further information can be found at www.prospects.ac.uk.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200" b="1" dirty="0">
                <a:effectLst/>
                <a:latin typeface="Arial" panose="020B0604020202020204" pitchFamily="34" charset="0"/>
                <a:ea typeface="Arial" panose="020B0604020202020204" pitchFamily="34" charset="0"/>
                <a:cs typeface="Times New Roman" panose="02020603050405020304" pitchFamily="18" charset="0"/>
              </a:rPr>
              <a:t>Why and who goes to HE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b="1"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Task – Why go to HE?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Ask the students, why do some companies ask that their employees have a HE qualification?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b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br>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Allow for discussion.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Here are 3 key reasons why companies might ask for their employees to have a HE qualification.: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People with subject specific degrees have already shown expertise in a certain area.</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Those with a HE qualification have shown a willingness to keep learning and developing, which is seen as a positive trait.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With a crowded jobs market many employers ask for a HE qualification to help narrow down applicants.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457200"/>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Overall, Higher Education requires students to study, manage their own workload and often complete group tasks. Therefore, those with degree level qualifications have demonstrated these skills already, helping them to stand out to employers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Ask the students, who goes into HE? And when can you go to HE?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After discussing these, move onto the key statistics by animation.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In 2021, 86.7% of graduates were employed compared to 70.2% of non-graduates </a:t>
            </a:r>
            <a:b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b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3"/>
              </a:rPr>
              <a:t>https://explore-education-statistics.service.gov.uk/find-statistics/graduate-labour-markets</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In 2023, 95% of HE level apprenticeship graduates were in professional-level employment 15 months after graduation </a:t>
            </a:r>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4"/>
              </a:rPr>
              <a:t>https://graduatemarkettrends.cdn.prismic.io/graduatemarkettrends/3f5cf145-b177-4f40-9dda-4dc56c694582_what-do-graduates-do-2023.pdf</a:t>
            </a:r>
            <a:r>
              <a:rPr lang="en-GB" sz="1200" dirty="0">
                <a:effectLst/>
                <a:latin typeface="Arial" panose="020B0604020202020204" pitchFamily="34" charset="0"/>
                <a:ea typeface="Arial" panose="020B0604020202020204" pitchFamily="34" charset="0"/>
                <a:cs typeface="Times New Roman" panose="02020603050405020304" pitchFamily="18" charset="0"/>
              </a:rPr>
              <a: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In 2021, the median graduate salary (£36,000) was £10,000 more than the median non-graduate salary (£26,000)</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3"/>
              </a:rPr>
              <a:t>https://explore-education-statistics.service.gov.uk/find-statistics/graduate-labour-markets</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There’s no such thing as a typical student. Higher education is more accessible than ever before, and it aims to support people in all walks of life to get the best outcomes and careers. Higher education doesn’t just mean going to university, it is any qualification at Level 4 or above. This could be a foundation degree, a degree apprenticeship or an HNC/HND at a College. There are so many options available which you can complete at a University, College or while at work. Higher education is accessible for everyone if you meet the entry requirements. It’s never too late or too early to start doing you research!</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As you can see from the facts on the slide on average graduates are more likely to be employed and be earning more money in comparison to someone who hasn’t been into Higher Education. These are just some of the reasons why individuals choose to go into Higher Education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Fun fact! – A 96-year-old man was the oldest person to complete a degree in 2021. Archie White studied Fine Art BA(Hons) at the University of Brighton! It is never too late to study.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a:t>
            </a:r>
            <a:r>
              <a:rPr lang="en-GB" sz="1200" u="sng" dirty="0">
                <a:solidFill>
                  <a:srgbClr val="0563C1"/>
                </a:solidFill>
                <a:effectLst/>
                <a:latin typeface="Arial" panose="020B0604020202020204" pitchFamily="34" charset="0"/>
                <a:ea typeface="Arial" panose="020B0604020202020204" pitchFamily="34" charset="0"/>
                <a:cs typeface="Times New Roman" panose="02020603050405020304" pitchFamily="18" charset="0"/>
                <a:hlinkClick r:id="rId5"/>
              </a:rPr>
              <a:t>https://www.brighton.ac.uk/news/2021/brighton-fine-art-degree-for-the-uks-oldest-ever-graduate#:~:text=Archie%20White%20has%20received%20a,UK%20to%20complete%20a%20degree</a:t>
            </a:r>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effectLst/>
                <a:latin typeface="Arial" panose="020B0604020202020204" pitchFamily="34" charset="0"/>
                <a:ea typeface="Arial" panose="020B0604020202020204" pitchFamily="34" charset="0"/>
                <a:cs typeface="Times New Roman" panose="02020603050405020304" pitchFamily="18" charset="0"/>
              </a:rPr>
              <a:t>Occupations – Who supports these roles?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200" dirty="0">
              <a:effectLst/>
              <a:latin typeface="Arial" panose="020B0604020202020204" pitchFamily="34" charset="0"/>
              <a:ea typeface="Arial" panose="020B060402020202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Task – What roles are required to support a surgeon?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effectLst/>
                <a:latin typeface="Arial" panose="020B0604020202020204" pitchFamily="34" charset="0"/>
                <a:ea typeface="Arial" panose="020B060402020202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Ask students to think about the role of a surgeon. They cannot work alone – who will work directly with and/or support them?</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200" dirty="0">
              <a:solidFill>
                <a:srgbClr val="7030A0"/>
              </a:solidFill>
              <a:effectLst/>
              <a:latin typeface="Arial" panose="020B0604020202020204" pitchFamily="34" charset="0"/>
              <a:ea typeface="Calibri" panose="020F0502020204030204" pitchFamily="34" charset="0"/>
              <a:cs typeface="Times New Roman" panose="02020603050405020304" pitchFamily="18" charset="0"/>
            </a:endParaRPr>
          </a:p>
          <a:p>
            <a:r>
              <a:rPr lang="en-GB" sz="1200" dirty="0">
                <a:solidFill>
                  <a:srgbClr val="7030A0"/>
                </a:solidFill>
                <a:effectLst/>
                <a:latin typeface="Arial" panose="020B0604020202020204" pitchFamily="34" charset="0"/>
                <a:ea typeface="Calibri" panose="020F0502020204030204" pitchFamily="34" charset="0"/>
                <a:cs typeface="Times New Roman" panose="02020603050405020304" pitchFamily="18" charset="0"/>
              </a:rPr>
              <a:t>*Move to next slide to continue task*</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Once students have identified roles, ask them if those roles require a HE qualification.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7030A0"/>
                </a:solidFill>
                <a:effectLst/>
                <a:latin typeface="Arial" panose="020B0604020202020204" pitchFamily="34" charset="0"/>
                <a:ea typeface="Arial" panose="020B0604020202020204" pitchFamily="34" charset="0"/>
                <a:cs typeface="Times New Roman" panose="02020603050405020304" pitchFamily="18" charset="0"/>
              </a:rPr>
              <a:t>Go through examples on the board, move onto next slide to show the qualifications needed.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extLst>
      <p:ext uri="{BB962C8B-B14F-4D97-AF65-F5344CB8AC3E}">
        <p14:creationId xmlns:p14="http://schemas.microsoft.com/office/powerpoint/2010/main" val="1634097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7.png"/><Relationship Id="rId7" Type="http://schemas.openxmlformats.org/officeDocument/2006/relationships/image" Target="../media/image22.sv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3.svg"/><Relationship Id="rId4" Type="http://schemas.openxmlformats.org/officeDocument/2006/relationships/image" Target="../media/image2.png"/><Relationship Id="rId9" Type="http://schemas.openxmlformats.org/officeDocument/2006/relationships/image" Target="../media/image24.sv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2.sv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7.png"/><Relationship Id="rId4" Type="http://schemas.openxmlformats.org/officeDocument/2006/relationships/image" Target="../media/image3.svg"/></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svg"/><Relationship Id="rId11" Type="http://schemas.openxmlformats.org/officeDocument/2006/relationships/image" Target="../media/image14.jpeg"/><Relationship Id="rId5" Type="http://schemas.openxmlformats.org/officeDocument/2006/relationships/image" Target="../media/image4.png"/><Relationship Id="rId10" Type="http://schemas.openxmlformats.org/officeDocument/2006/relationships/image" Target="../media/image13.jpeg"/><Relationship Id="rId4" Type="http://schemas.openxmlformats.org/officeDocument/2006/relationships/image" Target="../media/image3.svg"/><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svg"/><Relationship Id="rId11" Type="http://schemas.openxmlformats.org/officeDocument/2006/relationships/image" Target="../media/image14.jpeg"/><Relationship Id="rId5" Type="http://schemas.openxmlformats.org/officeDocument/2006/relationships/image" Target="../media/image4.png"/><Relationship Id="rId10" Type="http://schemas.openxmlformats.org/officeDocument/2006/relationships/image" Target="../media/image13.jpeg"/><Relationship Id="rId4" Type="http://schemas.openxmlformats.org/officeDocument/2006/relationships/image" Target="../media/image3.svg"/><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image" Target="../media/image16.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7.png"/><Relationship Id="rId10" Type="http://schemas.openxmlformats.org/officeDocument/2006/relationships/image" Target="../media/image19.png"/><Relationship Id="rId4" Type="http://schemas.openxmlformats.org/officeDocument/2006/relationships/image" Target="../media/image5.svg"/><Relationship Id="rId9" Type="http://schemas.openxmlformats.org/officeDocument/2006/relationships/image" Target="../media/image18.sv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sv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F3974E">
                <a:alpha val="19608"/>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F3974E">
                <a:alpha val="80000"/>
              </a:srgbClr>
            </a:solidFill>
          </p:spPr>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10116975" y="1982570"/>
            <a:ext cx="6321885" cy="6321860"/>
            <a:chOff x="0" y="0"/>
            <a:chExt cx="1381766" cy="1381760"/>
          </a:xfrm>
        </p:grpSpPr>
        <p:sp>
          <p:nvSpPr>
            <p:cNvPr id="9" name="Freeform 9"/>
            <p:cNvSpPr/>
            <p:nvPr/>
          </p:nvSpPr>
          <p:spPr>
            <a:xfrm>
              <a:off x="0" y="0"/>
              <a:ext cx="1381766" cy="1381760"/>
            </a:xfrm>
            <a:custGeom>
              <a:avLst/>
              <a:gdLst/>
              <a:ahLst/>
              <a:cxnLst/>
              <a:rect l="l" t="t" r="r" b="b"/>
              <a:pathLst>
                <a:path w="1381766" h="1381760">
                  <a:moveTo>
                    <a:pt x="0" y="0"/>
                  </a:moveTo>
                  <a:lnTo>
                    <a:pt x="1381766" y="0"/>
                  </a:lnTo>
                  <a:lnTo>
                    <a:pt x="1381766" y="1381760"/>
                  </a:lnTo>
                  <a:lnTo>
                    <a:pt x="0" y="1381760"/>
                  </a:lnTo>
                  <a:close/>
                </a:path>
              </a:pathLst>
            </a:custGeom>
            <a:solidFill>
              <a:srgbClr val="000000">
                <a:alpha val="0"/>
              </a:srgbClr>
            </a:solidFill>
            <a:ln w="161925">
              <a:solidFill>
                <a:srgbClr val="FFFFFF"/>
              </a:solidFill>
            </a:ln>
          </p:spPr>
        </p:sp>
        <p:sp>
          <p:nvSpPr>
            <p:cNvPr id="10" name="TextBox 10"/>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1" name="Group 11"/>
          <p:cNvGrpSpPr>
            <a:grpSpLocks noChangeAspect="1"/>
          </p:cNvGrpSpPr>
          <p:nvPr/>
        </p:nvGrpSpPr>
        <p:grpSpPr>
          <a:xfrm rot="2700000">
            <a:off x="10691440" y="2557032"/>
            <a:ext cx="5172956" cy="5172935"/>
            <a:chOff x="0" y="0"/>
            <a:chExt cx="6350025" cy="6350000"/>
          </a:xfrm>
        </p:grpSpPr>
        <p:sp>
          <p:nvSpPr>
            <p:cNvPr id="12" name="Freeform 12"/>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l="-44327" t="-32339" r="-67583" b="-9082"/>
              </a:stretch>
            </a:blipFill>
          </p:spPr>
        </p:sp>
      </p:grpSp>
      <p:grpSp>
        <p:nvGrpSpPr>
          <p:cNvPr id="13" name="Group 13"/>
          <p:cNvGrpSpPr/>
          <p:nvPr/>
        </p:nvGrpSpPr>
        <p:grpSpPr>
          <a:xfrm rot="2700000">
            <a:off x="-4293603" y="7142430"/>
            <a:ext cx="11836007" cy="5336891"/>
            <a:chOff x="0" y="0"/>
            <a:chExt cx="3117302" cy="1405601"/>
          </a:xfrm>
        </p:grpSpPr>
        <p:sp>
          <p:nvSpPr>
            <p:cNvPr id="14" name="Freeform 14"/>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F3974E">
                <a:alpha val="80000"/>
              </a:srgbClr>
            </a:solidFill>
          </p:spPr>
        </p:sp>
        <p:sp>
          <p:nvSpPr>
            <p:cNvPr id="15" name="TextBox 15"/>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6" name="Group 16"/>
          <p:cNvGrpSpPr/>
          <p:nvPr/>
        </p:nvGrpSpPr>
        <p:grpSpPr>
          <a:xfrm rot="2700000">
            <a:off x="-1210112" y="-2867552"/>
            <a:ext cx="2678793" cy="5735104"/>
            <a:chOff x="0" y="0"/>
            <a:chExt cx="705526" cy="1510480"/>
          </a:xfrm>
        </p:grpSpPr>
        <p:sp>
          <p:nvSpPr>
            <p:cNvPr id="17" name="Freeform 17"/>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F3974E">
                <a:alpha val="19608"/>
              </a:srgbClr>
            </a:solidFill>
          </p:spPr>
        </p:sp>
        <p:sp>
          <p:nvSpPr>
            <p:cNvPr id="18" name="TextBox 1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9" name="Group 19"/>
          <p:cNvGrpSpPr/>
          <p:nvPr/>
        </p:nvGrpSpPr>
        <p:grpSpPr>
          <a:xfrm rot="2700000">
            <a:off x="9871348" y="8115287"/>
            <a:ext cx="1186133" cy="1201968"/>
            <a:chOff x="0" y="0"/>
            <a:chExt cx="312397" cy="316568"/>
          </a:xfrm>
        </p:grpSpPr>
        <p:sp>
          <p:nvSpPr>
            <p:cNvPr id="20" name="Freeform 20"/>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F3974E">
                <a:alpha val="80000"/>
              </a:srgbClr>
            </a:solidFill>
          </p:spPr>
        </p:sp>
        <p:sp>
          <p:nvSpPr>
            <p:cNvPr id="21" name="TextBox 21"/>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22" name="Picture 22"/>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700000">
            <a:off x="9515687" y="1583462"/>
            <a:ext cx="1270339" cy="1265576"/>
          </a:xfrm>
          <a:prstGeom prst="rect">
            <a:avLst/>
          </a:prstGeom>
        </p:spPr>
      </p:pic>
      <p:pic>
        <p:nvPicPr>
          <p:cNvPr id="23" name="Picture 23"/>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15813116" y="7737061"/>
            <a:ext cx="1604803" cy="1598785"/>
          </a:xfrm>
          <a:prstGeom prst="rect">
            <a:avLst/>
          </a:prstGeom>
        </p:spPr>
      </p:pic>
      <p:sp>
        <p:nvSpPr>
          <p:cNvPr id="24" name="TextBox 24"/>
          <p:cNvSpPr txBox="1"/>
          <p:nvPr/>
        </p:nvSpPr>
        <p:spPr>
          <a:xfrm>
            <a:off x="3436107" y="6893167"/>
            <a:ext cx="2875138" cy="400043"/>
          </a:xfrm>
          <a:prstGeom prst="rect">
            <a:avLst/>
          </a:prstGeom>
        </p:spPr>
        <p:txBody>
          <a:bodyPr lIns="0" tIns="0" rIns="0" bIns="0" rtlCol="0" anchor="t">
            <a:spAutoFit/>
          </a:bodyPr>
          <a:lstStyle/>
          <a:p>
            <a:pPr algn="ctr">
              <a:lnSpc>
                <a:spcPts val="3360"/>
              </a:lnSpc>
            </a:pPr>
            <a:r>
              <a:rPr lang="en-US" sz="2400">
                <a:solidFill>
                  <a:srgbClr val="FFFFFF"/>
                </a:solidFill>
                <a:latin typeface="Montserrat Semi-Bold Bold"/>
              </a:rPr>
              <a:t>REGISTER NOW</a:t>
            </a:r>
          </a:p>
        </p:txBody>
      </p:sp>
      <p:sp>
        <p:nvSpPr>
          <p:cNvPr id="25" name="TextBox 25"/>
          <p:cNvSpPr txBox="1"/>
          <p:nvPr/>
        </p:nvSpPr>
        <p:spPr>
          <a:xfrm>
            <a:off x="669356" y="2883335"/>
            <a:ext cx="8540648" cy="1712007"/>
          </a:xfrm>
          <a:prstGeom prst="rect">
            <a:avLst/>
          </a:prstGeom>
        </p:spPr>
        <p:txBody>
          <a:bodyPr lIns="0" tIns="0" rIns="0" bIns="0" rtlCol="0" anchor="t">
            <a:spAutoFit/>
          </a:bodyPr>
          <a:lstStyle/>
          <a:p>
            <a:pPr algn="ctr">
              <a:lnSpc>
                <a:spcPts val="6585"/>
              </a:lnSpc>
            </a:pPr>
            <a:r>
              <a:rPr lang="en-US" sz="7200" dirty="0">
                <a:solidFill>
                  <a:srgbClr val="F3974E"/>
                </a:solidFill>
                <a:latin typeface="Planer 1"/>
              </a:rPr>
              <a:t>PASSPORT TO FUTUREME</a:t>
            </a:r>
          </a:p>
        </p:txBody>
      </p:sp>
      <p:sp>
        <p:nvSpPr>
          <p:cNvPr id="26" name="TextBox 26"/>
          <p:cNvSpPr txBox="1"/>
          <p:nvPr/>
        </p:nvSpPr>
        <p:spPr>
          <a:xfrm rot="2700000">
            <a:off x="13667216" y="1195597"/>
            <a:ext cx="3972094" cy="741912"/>
          </a:xfrm>
          <a:prstGeom prst="rect">
            <a:avLst/>
          </a:prstGeom>
        </p:spPr>
        <p:txBody>
          <a:bodyPr lIns="0" tIns="0" rIns="0" bIns="0" rtlCol="0" anchor="t">
            <a:spAutoFit/>
          </a:bodyPr>
          <a:lstStyle/>
          <a:p>
            <a:pPr>
              <a:lnSpc>
                <a:spcPts val="6042"/>
              </a:lnSpc>
            </a:pPr>
            <a:r>
              <a:rPr lang="en-US" sz="4315">
                <a:solidFill>
                  <a:srgbClr val="FFFFFF"/>
                </a:solidFill>
                <a:latin typeface="Montserrat Extra-Bold"/>
              </a:rPr>
              <a:t>ATTAINMENT</a:t>
            </a:r>
          </a:p>
        </p:txBody>
      </p:sp>
      <p:sp>
        <p:nvSpPr>
          <p:cNvPr id="27" name="TextBox 27"/>
          <p:cNvSpPr txBox="1"/>
          <p:nvPr/>
        </p:nvSpPr>
        <p:spPr>
          <a:xfrm>
            <a:off x="2231197" y="4548995"/>
            <a:ext cx="5416965" cy="795089"/>
          </a:xfrm>
          <a:prstGeom prst="rect">
            <a:avLst/>
          </a:prstGeom>
        </p:spPr>
        <p:txBody>
          <a:bodyPr wrap="square" lIns="0" tIns="0" rIns="0" bIns="0" rtlCol="0" anchor="t">
            <a:spAutoFit/>
          </a:bodyPr>
          <a:lstStyle/>
          <a:p>
            <a:pPr algn="ctr">
              <a:lnSpc>
                <a:spcPts val="6215"/>
              </a:lnSpc>
            </a:pPr>
            <a:r>
              <a:rPr lang="en-US" sz="5400" dirty="0">
                <a:solidFill>
                  <a:srgbClr val="000000"/>
                </a:solidFill>
                <a:latin typeface="Planer 1" panose="020B0604020202020204" charset="0"/>
              </a:rPr>
              <a:t>Career Connections</a:t>
            </a:r>
          </a:p>
        </p:txBody>
      </p:sp>
      <p:pic>
        <p:nvPicPr>
          <p:cNvPr id="28" name="Picture 28"/>
          <p:cNvPicPr>
            <a:picLocks noChangeAspect="1"/>
          </p:cNvPicPr>
          <p:nvPr/>
        </p:nvPicPr>
        <p:blipFill>
          <a:blip r:embed="rId8"/>
          <a:srcRect/>
          <a:stretch>
            <a:fillRect/>
          </a:stretch>
        </p:blipFill>
        <p:spPr>
          <a:xfrm>
            <a:off x="398578" y="8852487"/>
            <a:ext cx="2744232" cy="10173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4611526" y="7295894"/>
            <a:ext cx="11836007" cy="5336891"/>
            <a:chOff x="0" y="0"/>
            <a:chExt cx="3117302" cy="1405601"/>
          </a:xfrm>
        </p:grpSpPr>
        <p:sp>
          <p:nvSpPr>
            <p:cNvPr id="3" name="Freeform 3"/>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a:srcRect/>
          <a:stretch>
            <a:fillRect/>
          </a:stretch>
        </p:blipFill>
        <p:spPr>
          <a:xfrm>
            <a:off x="398578" y="8852487"/>
            <a:ext cx="2744232" cy="1018796"/>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700000">
            <a:off x="393530" y="5407294"/>
            <a:ext cx="1270339" cy="1265576"/>
          </a:xfrm>
          <a:prstGeom prst="rect">
            <a:avLst/>
          </a:prstGeom>
        </p:spPr>
      </p:pic>
      <p:pic>
        <p:nvPicPr>
          <p:cNvPr id="7" name="Picture 7"/>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133446" y="3832748"/>
            <a:ext cx="7315200" cy="2226782"/>
          </a:xfrm>
          <a:prstGeom prst="rect">
            <a:avLst/>
          </a:prstGeom>
        </p:spPr>
      </p:pic>
      <p:pic>
        <p:nvPicPr>
          <p:cNvPr id="8" name="Picture 8"/>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3121789" y="2051672"/>
            <a:ext cx="3370852" cy="775296"/>
          </a:xfrm>
          <a:prstGeom prst="rect">
            <a:avLst/>
          </a:prstGeom>
        </p:spPr>
      </p:pic>
      <p:sp>
        <p:nvSpPr>
          <p:cNvPr id="9" name="TextBox 9"/>
          <p:cNvSpPr txBox="1"/>
          <p:nvPr/>
        </p:nvSpPr>
        <p:spPr>
          <a:xfrm>
            <a:off x="398578" y="544513"/>
            <a:ext cx="6457894" cy="863600"/>
          </a:xfrm>
          <a:prstGeom prst="rect">
            <a:avLst/>
          </a:prstGeom>
        </p:spPr>
        <p:txBody>
          <a:bodyPr lIns="0" tIns="0" rIns="0" bIns="0" rtlCol="0" anchor="t">
            <a:spAutoFit/>
          </a:bodyPr>
          <a:lstStyle/>
          <a:p>
            <a:pPr algn="ctr">
              <a:lnSpc>
                <a:spcPts val="7000"/>
              </a:lnSpc>
              <a:spcBef>
                <a:spcPct val="0"/>
              </a:spcBef>
            </a:pPr>
            <a:r>
              <a:rPr lang="en-US" sz="5000">
                <a:solidFill>
                  <a:srgbClr val="000000"/>
                </a:solidFill>
                <a:latin typeface="Planer 3 Bold"/>
              </a:rPr>
              <a:t>How can you get there?</a:t>
            </a:r>
          </a:p>
        </p:txBody>
      </p:sp>
      <p:sp>
        <p:nvSpPr>
          <p:cNvPr id="10" name="TextBox 10"/>
          <p:cNvSpPr txBox="1"/>
          <p:nvPr/>
        </p:nvSpPr>
        <p:spPr>
          <a:xfrm>
            <a:off x="5036549" y="4422264"/>
            <a:ext cx="7315200" cy="1047750"/>
          </a:xfrm>
          <a:prstGeom prst="rect">
            <a:avLst/>
          </a:prstGeom>
        </p:spPr>
        <p:txBody>
          <a:bodyPr lIns="0" tIns="0" rIns="0" bIns="0" rtlCol="0" anchor="t">
            <a:spAutoFit/>
          </a:bodyPr>
          <a:lstStyle/>
          <a:p>
            <a:pPr algn="ctr">
              <a:lnSpc>
                <a:spcPts val="8400"/>
              </a:lnSpc>
              <a:spcBef>
                <a:spcPct val="0"/>
              </a:spcBef>
            </a:pPr>
            <a:r>
              <a:rPr lang="en-US" sz="6000" dirty="0">
                <a:solidFill>
                  <a:srgbClr val="000000"/>
                </a:solidFill>
                <a:latin typeface="Planer 2"/>
              </a:rPr>
              <a:t>Games Developer</a:t>
            </a:r>
          </a:p>
        </p:txBody>
      </p:sp>
      <p:sp>
        <p:nvSpPr>
          <p:cNvPr id="11" name="TextBox 11"/>
          <p:cNvSpPr txBox="1"/>
          <p:nvPr/>
        </p:nvSpPr>
        <p:spPr>
          <a:xfrm>
            <a:off x="3187897" y="2228183"/>
            <a:ext cx="3370852" cy="4222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laner 2"/>
              </a:rPr>
              <a:t>Marketing Team</a:t>
            </a:r>
          </a:p>
        </p:txBody>
      </p:sp>
      <p:pic>
        <p:nvPicPr>
          <p:cNvPr id="12" name="Picture 12"/>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9829800" y="7330417"/>
            <a:ext cx="3370852" cy="775296"/>
          </a:xfrm>
          <a:prstGeom prst="rect">
            <a:avLst/>
          </a:prstGeom>
        </p:spPr>
      </p:pic>
      <p:pic>
        <p:nvPicPr>
          <p:cNvPr id="13" name="Picture 13"/>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3113524" y="4389770"/>
            <a:ext cx="3370852" cy="775296"/>
          </a:xfrm>
          <a:prstGeom prst="rect">
            <a:avLst/>
          </a:prstGeom>
        </p:spPr>
      </p:pic>
      <p:pic>
        <p:nvPicPr>
          <p:cNvPr id="14" name="Picture 14"/>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9829800" y="2010604"/>
            <a:ext cx="3370852" cy="775296"/>
          </a:xfrm>
          <a:prstGeom prst="rect">
            <a:avLst/>
          </a:prstGeom>
        </p:spPr>
      </p:pic>
      <p:pic>
        <p:nvPicPr>
          <p:cNvPr id="15" name="Picture 15"/>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251388" y="4413455"/>
            <a:ext cx="3370852" cy="775296"/>
          </a:xfrm>
          <a:prstGeom prst="rect">
            <a:avLst/>
          </a:prstGeom>
        </p:spPr>
      </p:pic>
      <p:pic>
        <p:nvPicPr>
          <p:cNvPr id="16" name="Picture 16"/>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3118536" y="7298159"/>
            <a:ext cx="3370852" cy="775296"/>
          </a:xfrm>
          <a:prstGeom prst="rect">
            <a:avLst/>
          </a:prstGeom>
        </p:spPr>
      </p:pic>
      <p:sp>
        <p:nvSpPr>
          <p:cNvPr id="17" name="TextBox 17"/>
          <p:cNvSpPr txBox="1"/>
          <p:nvPr/>
        </p:nvSpPr>
        <p:spPr>
          <a:xfrm>
            <a:off x="1348285" y="4566281"/>
            <a:ext cx="3370852" cy="4222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laner 2"/>
              </a:rPr>
              <a:t>IT Technician </a:t>
            </a:r>
          </a:p>
        </p:txBody>
      </p:sp>
      <p:sp>
        <p:nvSpPr>
          <p:cNvPr id="18" name="TextBox 18"/>
          <p:cNvSpPr txBox="1"/>
          <p:nvPr/>
        </p:nvSpPr>
        <p:spPr>
          <a:xfrm>
            <a:off x="3224118" y="7475631"/>
            <a:ext cx="3370852" cy="4222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laner 2"/>
              </a:rPr>
              <a:t>Animator</a:t>
            </a:r>
          </a:p>
        </p:txBody>
      </p:sp>
      <p:sp>
        <p:nvSpPr>
          <p:cNvPr id="19" name="TextBox 19"/>
          <p:cNvSpPr txBox="1"/>
          <p:nvPr/>
        </p:nvSpPr>
        <p:spPr>
          <a:xfrm>
            <a:off x="9753182" y="2146660"/>
            <a:ext cx="3370852" cy="4222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laner 2"/>
              </a:rPr>
              <a:t>Producer</a:t>
            </a:r>
          </a:p>
        </p:txBody>
      </p:sp>
      <p:sp>
        <p:nvSpPr>
          <p:cNvPr id="20" name="TextBox 20"/>
          <p:cNvSpPr txBox="1"/>
          <p:nvPr/>
        </p:nvSpPr>
        <p:spPr>
          <a:xfrm>
            <a:off x="12918054" y="4523864"/>
            <a:ext cx="3370852" cy="4222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laner 2"/>
              </a:rPr>
              <a:t>Games Tester</a:t>
            </a:r>
          </a:p>
        </p:txBody>
      </p:sp>
      <p:sp>
        <p:nvSpPr>
          <p:cNvPr id="21" name="TextBox 21"/>
          <p:cNvSpPr txBox="1"/>
          <p:nvPr/>
        </p:nvSpPr>
        <p:spPr>
          <a:xfrm>
            <a:off x="9829800" y="7506927"/>
            <a:ext cx="3370852" cy="422275"/>
          </a:xfrm>
          <a:prstGeom prst="rect">
            <a:avLst/>
          </a:prstGeom>
        </p:spPr>
        <p:txBody>
          <a:bodyPr lIns="0" tIns="0" rIns="0" bIns="0" rtlCol="0" anchor="t">
            <a:spAutoFit/>
          </a:bodyPr>
          <a:lstStyle/>
          <a:p>
            <a:pPr algn="ctr">
              <a:lnSpc>
                <a:spcPts val="3499"/>
              </a:lnSpc>
              <a:spcBef>
                <a:spcPct val="0"/>
              </a:spcBef>
            </a:pPr>
            <a:r>
              <a:rPr lang="en-US" sz="2499" dirty="0">
                <a:solidFill>
                  <a:srgbClr val="000000"/>
                </a:solidFill>
                <a:latin typeface="Planer 2"/>
              </a:rPr>
              <a:t>Graphic Designer</a:t>
            </a:r>
          </a:p>
        </p:txBody>
      </p:sp>
      <p:sp>
        <p:nvSpPr>
          <p:cNvPr id="22" name="TextBox 22"/>
          <p:cNvSpPr txBox="1"/>
          <p:nvPr/>
        </p:nvSpPr>
        <p:spPr>
          <a:xfrm>
            <a:off x="4593532" y="8911209"/>
            <a:ext cx="12395532" cy="669479"/>
          </a:xfrm>
          <a:prstGeom prst="rect">
            <a:avLst/>
          </a:prstGeom>
        </p:spPr>
        <p:txBody>
          <a:bodyPr lIns="0" tIns="0" rIns="0" bIns="0" rtlCol="0" anchor="t">
            <a:spAutoFit/>
          </a:bodyPr>
          <a:lstStyle/>
          <a:p>
            <a:pPr algn="ctr">
              <a:lnSpc>
                <a:spcPts val="2688"/>
              </a:lnSpc>
              <a:spcBef>
                <a:spcPct val="0"/>
              </a:spcBef>
            </a:pPr>
            <a:r>
              <a:rPr lang="en-US" sz="1920" dirty="0">
                <a:solidFill>
                  <a:srgbClr val="000000"/>
                </a:solidFill>
                <a:latin typeface="Open Sans Light"/>
              </a:rPr>
              <a:t>Not all of these jobs specify need higher education. However, a higher education qualification will stand you in a good position. Without HE, you would need extensive experience – HE qualifications can give you this, too!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ppt_x"/>
                                          </p:val>
                                        </p:tav>
                                        <p:tav tm="100000">
                                          <p:val>
                                            <p:strVal val="#ppt_x"/>
                                          </p:val>
                                        </p:tav>
                                      </p:tavLst>
                                    </p:anim>
                                    <p:anim calcmode="lin" valueType="num">
                                      <p:cBhvr additive="base">
                                        <p:cTn id="6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cstate="print">
            <a:alphaModFix amt="8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3" name="Picture 3"/>
          <p:cNvPicPr>
            <a:picLocks noChangeAspect="1"/>
          </p:cNvPicPr>
          <p:nvPr/>
        </p:nvPicPr>
        <p:blipFill>
          <a:blip r:embed="rId3" cstate="print">
            <a:alphaModFix amt="8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4" name="Picture 4"/>
          <p:cNvPicPr>
            <a:picLocks noChangeAspect="1"/>
          </p:cNvPicPr>
          <p:nvPr/>
        </p:nvPicPr>
        <p:blipFill>
          <a:blip r:embed="rId5"/>
          <a:srcRect/>
          <a:stretch>
            <a:fillRect/>
          </a:stretch>
        </p:blipFill>
        <p:spPr>
          <a:xfrm>
            <a:off x="398578" y="8852487"/>
            <a:ext cx="2744232" cy="1018796"/>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5652370" y="3875727"/>
            <a:ext cx="6983260" cy="3491630"/>
          </a:xfrm>
          <a:prstGeom prst="rect">
            <a:avLst/>
          </a:prstGeom>
        </p:spPr>
      </p:pic>
      <p:sp>
        <p:nvSpPr>
          <p:cNvPr id="6" name="TextBox 6"/>
          <p:cNvSpPr txBox="1"/>
          <p:nvPr/>
        </p:nvSpPr>
        <p:spPr>
          <a:xfrm>
            <a:off x="2493083" y="1362220"/>
            <a:ext cx="5582669" cy="1749425"/>
          </a:xfrm>
          <a:prstGeom prst="rect">
            <a:avLst/>
          </a:prstGeom>
        </p:spPr>
        <p:txBody>
          <a:bodyPr lIns="0" tIns="0" rIns="0" bIns="0" rtlCol="0" anchor="t">
            <a:spAutoFit/>
          </a:bodyPr>
          <a:lstStyle/>
          <a:p>
            <a:pPr algn="ctr">
              <a:lnSpc>
                <a:spcPts val="7000"/>
              </a:lnSpc>
              <a:spcBef>
                <a:spcPct val="0"/>
              </a:spcBef>
            </a:pPr>
            <a:r>
              <a:rPr lang="en-US" sz="5000" dirty="0">
                <a:solidFill>
                  <a:srgbClr val="000000"/>
                </a:solidFill>
                <a:latin typeface="Planer 1"/>
              </a:rPr>
              <a:t>Does Higher Education help?</a:t>
            </a:r>
          </a:p>
        </p:txBody>
      </p:sp>
      <p:sp>
        <p:nvSpPr>
          <p:cNvPr id="7" name="TextBox 7"/>
          <p:cNvSpPr txBox="1"/>
          <p:nvPr/>
        </p:nvSpPr>
        <p:spPr>
          <a:xfrm>
            <a:off x="6159252" y="4867847"/>
            <a:ext cx="5969496" cy="1193800"/>
          </a:xfrm>
          <a:prstGeom prst="rect">
            <a:avLst/>
          </a:prstGeom>
        </p:spPr>
        <p:txBody>
          <a:bodyPr lIns="0" tIns="0" rIns="0" bIns="0" rtlCol="0" anchor="t">
            <a:spAutoFit/>
          </a:bodyPr>
          <a:lstStyle/>
          <a:p>
            <a:pPr algn="ctr">
              <a:lnSpc>
                <a:spcPts val="9799"/>
              </a:lnSpc>
              <a:spcBef>
                <a:spcPct val="0"/>
              </a:spcBef>
            </a:pPr>
            <a:r>
              <a:rPr lang="en-US" sz="6999" dirty="0">
                <a:solidFill>
                  <a:srgbClr val="000000"/>
                </a:solidFill>
                <a:latin typeface="Planer 1"/>
              </a:rPr>
              <a:t>Think about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F3974E">
                <a:alpha val="80000"/>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pPr>
              <a:endParaRPr/>
            </a:p>
            <a:p>
              <a:pPr algn="ctr">
                <a:lnSpc>
                  <a:spcPts val="2688"/>
                </a:lnSpc>
              </a:pPr>
              <a:endParaRPr/>
            </a:p>
            <a:p>
              <a:pPr algn="ctr">
                <a:lnSpc>
                  <a:spcPts val="2688"/>
                </a:lnSpc>
                <a:spcBef>
                  <a:spcPct val="0"/>
                </a:spcBef>
              </a:pPr>
              <a:endParaRPr/>
            </a:p>
          </p:txBody>
        </p:sp>
      </p:grpSp>
      <p:grpSp>
        <p:nvGrpSpPr>
          <p:cNvPr id="5" name="Group 5"/>
          <p:cNvGrpSpPr/>
          <p:nvPr/>
        </p:nvGrpSpPr>
        <p:grpSpPr>
          <a:xfrm>
            <a:off x="3602870" y="2487950"/>
            <a:ext cx="11082260" cy="5324485"/>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sp>
      </p:grpSp>
      <p:pic>
        <p:nvPicPr>
          <p:cNvPr id="7" name="Picture 7"/>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4"/>
          <a:srcRect/>
          <a:stretch>
            <a:fillRect/>
          </a:stretch>
        </p:blipFill>
        <p:spPr>
          <a:xfrm>
            <a:off x="398578" y="8852487"/>
            <a:ext cx="2744232" cy="1017365"/>
          </a:xfrm>
          <a:prstGeom prst="rect">
            <a:avLst/>
          </a:prstGeom>
        </p:spPr>
      </p:pic>
      <p:pic>
        <p:nvPicPr>
          <p:cNvPr id="10" name="Picture 10"/>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10514034" y="4509125"/>
            <a:ext cx="4125113" cy="4114800"/>
          </a:xfrm>
          <a:prstGeom prst="rect">
            <a:avLst/>
          </a:prstGeom>
        </p:spPr>
      </p:pic>
      <p:sp>
        <p:nvSpPr>
          <p:cNvPr id="11" name="TextBox 11"/>
          <p:cNvSpPr txBox="1"/>
          <p:nvPr/>
        </p:nvSpPr>
        <p:spPr>
          <a:xfrm>
            <a:off x="3388048" y="3107085"/>
            <a:ext cx="11082260" cy="1000274"/>
          </a:xfrm>
          <a:prstGeom prst="rect">
            <a:avLst/>
          </a:prstGeom>
        </p:spPr>
        <p:txBody>
          <a:bodyPr lIns="0" tIns="0" rIns="0" bIns="0" rtlCol="0" anchor="t">
            <a:spAutoFit/>
          </a:bodyPr>
          <a:lstStyle/>
          <a:p>
            <a:pPr algn="ctr">
              <a:lnSpc>
                <a:spcPts val="8400"/>
              </a:lnSpc>
              <a:spcBef>
                <a:spcPct val="0"/>
              </a:spcBef>
            </a:pPr>
            <a:r>
              <a:rPr lang="en-US" sz="6000" dirty="0">
                <a:solidFill>
                  <a:srgbClr val="1B303A"/>
                </a:solidFill>
                <a:latin typeface="Planer 1"/>
              </a:rPr>
              <a:t>Thank you! Any questions?</a:t>
            </a:r>
          </a:p>
        </p:txBody>
      </p:sp>
      <p:pic>
        <p:nvPicPr>
          <p:cNvPr id="32" name="Picture 31">
            <a:extLst>
              <a:ext uri="{FF2B5EF4-FFF2-40B4-BE49-F238E27FC236}">
                <a16:creationId xmlns:a16="http://schemas.microsoft.com/office/drawing/2014/main" id="{8873CD84-404E-9D82-6A5C-C19E7E381E32}"/>
              </a:ext>
            </a:extLst>
          </p:cNvPr>
          <p:cNvPicPr>
            <a:picLocks noChangeAspect="1"/>
          </p:cNvPicPr>
          <p:nvPr/>
        </p:nvPicPr>
        <p:blipFill>
          <a:blip r:embed="rId7"/>
          <a:stretch>
            <a:fillRect/>
          </a:stretch>
        </p:blipFill>
        <p:spPr>
          <a:xfrm>
            <a:off x="4522138" y="4392057"/>
            <a:ext cx="5391016" cy="265644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F3974E">
                <a:alpha val="19608"/>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F3974E">
                <a:alpha val="80000"/>
              </a:srgbClr>
            </a:solidFill>
          </p:spPr>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2689821" y="-1044088"/>
            <a:ext cx="11146874" cy="11097799"/>
            <a:chOff x="0" y="0"/>
            <a:chExt cx="2436356" cy="2425630"/>
          </a:xfrm>
        </p:grpSpPr>
        <p:sp>
          <p:nvSpPr>
            <p:cNvPr id="9" name="Freeform 9"/>
            <p:cNvSpPr/>
            <p:nvPr/>
          </p:nvSpPr>
          <p:spPr>
            <a:xfrm>
              <a:off x="0" y="0"/>
              <a:ext cx="2436357" cy="2425630"/>
            </a:xfrm>
            <a:custGeom>
              <a:avLst/>
              <a:gdLst/>
              <a:ahLst/>
              <a:cxnLst/>
              <a:rect l="l" t="t" r="r" b="b"/>
              <a:pathLst>
                <a:path w="2436357" h="2425630">
                  <a:moveTo>
                    <a:pt x="0" y="0"/>
                  </a:moveTo>
                  <a:lnTo>
                    <a:pt x="2436357" y="0"/>
                  </a:lnTo>
                  <a:lnTo>
                    <a:pt x="2436357" y="2425630"/>
                  </a:lnTo>
                  <a:lnTo>
                    <a:pt x="0" y="2425630"/>
                  </a:lnTo>
                  <a:close/>
                </a:path>
              </a:pathLst>
            </a:custGeom>
            <a:solidFill>
              <a:srgbClr val="000000">
                <a:alpha val="0"/>
              </a:srgbClr>
            </a:solidFill>
            <a:ln w="161925">
              <a:solidFill>
                <a:srgbClr val="EFEFEF">
                  <a:alpha val="80000"/>
                </a:srgbClr>
              </a:solidFill>
            </a:ln>
          </p:spPr>
        </p:sp>
        <p:sp>
          <p:nvSpPr>
            <p:cNvPr id="10" name="TextBox 10"/>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1" name="Group 11"/>
          <p:cNvGrpSpPr/>
          <p:nvPr/>
        </p:nvGrpSpPr>
        <p:grpSpPr>
          <a:xfrm rot="2700000">
            <a:off x="-4293603" y="7142430"/>
            <a:ext cx="11836007" cy="5336891"/>
            <a:chOff x="0" y="0"/>
            <a:chExt cx="3117302" cy="1405601"/>
          </a:xfrm>
        </p:grpSpPr>
        <p:sp>
          <p:nvSpPr>
            <p:cNvPr id="12" name="Freeform 12"/>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sp>
        <p:sp>
          <p:nvSpPr>
            <p:cNvPr id="13" name="TextBox 13"/>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4" name="Group 14"/>
          <p:cNvGrpSpPr/>
          <p:nvPr/>
        </p:nvGrpSpPr>
        <p:grpSpPr>
          <a:xfrm rot="2700000">
            <a:off x="-1210112" y="-2867552"/>
            <a:ext cx="2678793" cy="5735104"/>
            <a:chOff x="0" y="0"/>
            <a:chExt cx="705526" cy="1510480"/>
          </a:xfrm>
        </p:grpSpPr>
        <p:sp>
          <p:nvSpPr>
            <p:cNvPr id="15" name="Freeform 15"/>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EFEFEF">
                <a:alpha val="80000"/>
              </a:srgbClr>
            </a:solidFill>
          </p:spPr>
        </p:sp>
        <p:sp>
          <p:nvSpPr>
            <p:cNvPr id="16" name="TextBox 16"/>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7" name="Group 17"/>
          <p:cNvGrpSpPr/>
          <p:nvPr/>
        </p:nvGrpSpPr>
        <p:grpSpPr>
          <a:xfrm rot="2700000">
            <a:off x="9871348" y="8115287"/>
            <a:ext cx="1186133" cy="1201968"/>
            <a:chOff x="0" y="0"/>
            <a:chExt cx="312397" cy="316568"/>
          </a:xfrm>
        </p:grpSpPr>
        <p:sp>
          <p:nvSpPr>
            <p:cNvPr id="18" name="Freeform 18"/>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F3974E">
                <a:alpha val="80000"/>
              </a:srgbClr>
            </a:solidFill>
          </p:spPr>
        </p:sp>
        <p:sp>
          <p:nvSpPr>
            <p:cNvPr id="19" name="TextBox 19"/>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20" name="Picture 20"/>
          <p:cNvPicPr>
            <a:picLocks noChangeAspect="1"/>
          </p:cNvPicPr>
          <p:nvPr/>
        </p:nvPicPr>
        <p:blipFill>
          <a:blip r:embed="rId3" cstate="print">
            <a:alphaModFix amt="6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8932663" y="8980065"/>
            <a:ext cx="1270339" cy="1265576"/>
          </a:xfrm>
          <a:prstGeom prst="rect">
            <a:avLst/>
          </a:prstGeom>
        </p:spPr>
      </p:pic>
      <p:pic>
        <p:nvPicPr>
          <p:cNvPr id="21" name="Picture 21"/>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pic>
        <p:nvPicPr>
          <p:cNvPr id="22" name="Picture 22"/>
          <p:cNvPicPr>
            <a:picLocks noChangeAspect="1"/>
          </p:cNvPicPr>
          <p:nvPr/>
        </p:nvPicPr>
        <p:blipFill>
          <a:blip r:embed="rId7"/>
          <a:srcRect/>
          <a:stretch>
            <a:fillRect/>
          </a:stretch>
        </p:blipFill>
        <p:spPr>
          <a:xfrm>
            <a:off x="398578" y="8852487"/>
            <a:ext cx="2744232" cy="1018796"/>
          </a:xfrm>
          <a:prstGeom prst="rect">
            <a:avLst/>
          </a:prstGeom>
        </p:spPr>
      </p:pic>
      <p:pic>
        <p:nvPicPr>
          <p:cNvPr id="23" name="Picture 23"/>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1844992" y="5135937"/>
            <a:ext cx="5268056" cy="4543699"/>
          </a:xfrm>
          <a:prstGeom prst="rect">
            <a:avLst/>
          </a:prstGeom>
        </p:spPr>
      </p:pic>
      <p:sp>
        <p:nvSpPr>
          <p:cNvPr id="24" name="TextBox 24"/>
          <p:cNvSpPr txBox="1"/>
          <p:nvPr/>
        </p:nvSpPr>
        <p:spPr>
          <a:xfrm rot="2700000">
            <a:off x="13667216" y="1195597"/>
            <a:ext cx="3972094" cy="741912"/>
          </a:xfrm>
          <a:prstGeom prst="rect">
            <a:avLst/>
          </a:prstGeom>
        </p:spPr>
        <p:txBody>
          <a:bodyPr lIns="0" tIns="0" rIns="0" bIns="0" rtlCol="0" anchor="t">
            <a:spAutoFit/>
          </a:bodyPr>
          <a:lstStyle/>
          <a:p>
            <a:pPr>
              <a:lnSpc>
                <a:spcPts val="6042"/>
              </a:lnSpc>
            </a:pPr>
            <a:r>
              <a:rPr lang="en-US" sz="4315">
                <a:solidFill>
                  <a:srgbClr val="FFFFFF"/>
                </a:solidFill>
                <a:latin typeface="Montserrat Extra-Bold"/>
              </a:rPr>
              <a:t>ATTAINMENT</a:t>
            </a:r>
          </a:p>
        </p:txBody>
      </p:sp>
      <p:sp>
        <p:nvSpPr>
          <p:cNvPr id="25" name="TextBox 25"/>
          <p:cNvSpPr txBox="1"/>
          <p:nvPr/>
        </p:nvSpPr>
        <p:spPr>
          <a:xfrm>
            <a:off x="1028700" y="622300"/>
            <a:ext cx="5709702" cy="929742"/>
          </a:xfrm>
          <a:prstGeom prst="rect">
            <a:avLst/>
          </a:prstGeom>
        </p:spPr>
        <p:txBody>
          <a:bodyPr wrap="square" lIns="0" tIns="0" rIns="0" bIns="0" rtlCol="0" anchor="t">
            <a:spAutoFit/>
          </a:bodyPr>
          <a:lstStyle/>
          <a:p>
            <a:pPr algn="ctr">
              <a:lnSpc>
                <a:spcPts val="7000"/>
              </a:lnSpc>
            </a:pPr>
            <a:r>
              <a:rPr lang="en-US" sz="8000" dirty="0">
                <a:solidFill>
                  <a:srgbClr val="000000"/>
                </a:solidFill>
                <a:latin typeface="Planer 1"/>
              </a:rPr>
              <a:t>A-Z of Jobs</a:t>
            </a:r>
          </a:p>
        </p:txBody>
      </p:sp>
      <p:sp>
        <p:nvSpPr>
          <p:cNvPr id="26" name="TextBox 26"/>
          <p:cNvSpPr txBox="1"/>
          <p:nvPr/>
        </p:nvSpPr>
        <p:spPr>
          <a:xfrm>
            <a:off x="1368058" y="3606199"/>
            <a:ext cx="10290541" cy="1141338"/>
          </a:xfrm>
          <a:prstGeom prst="rect">
            <a:avLst/>
          </a:prstGeom>
        </p:spPr>
        <p:txBody>
          <a:bodyPr wrap="square" lIns="0" tIns="0" rIns="0" bIns="0" rtlCol="0" anchor="t">
            <a:spAutoFit/>
          </a:bodyPr>
          <a:lstStyle/>
          <a:p>
            <a:pPr algn="ctr">
              <a:lnSpc>
                <a:spcPts val="4200"/>
              </a:lnSpc>
            </a:pPr>
            <a:r>
              <a:rPr lang="en-US" sz="6200" dirty="0">
                <a:solidFill>
                  <a:srgbClr val="000000"/>
                </a:solidFill>
                <a:latin typeface="Planer 2" panose="020B0604020202020204" charset="0"/>
              </a:rPr>
              <a:t>Can you list a job for each letter of the alphabet?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F3974E">
                <a:alpha val="80000"/>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a:off x="4877765" y="2151201"/>
            <a:ext cx="8532470" cy="2054870"/>
            <a:chOff x="0" y="0"/>
            <a:chExt cx="2742189" cy="660400"/>
          </a:xfrm>
        </p:grpSpPr>
        <p:sp>
          <p:nvSpPr>
            <p:cNvPr id="6" name="Freeform 6"/>
            <p:cNvSpPr/>
            <p:nvPr/>
          </p:nvSpPr>
          <p:spPr>
            <a:xfrm>
              <a:off x="0" y="0"/>
              <a:ext cx="2742189" cy="660400"/>
            </a:xfrm>
            <a:custGeom>
              <a:avLst/>
              <a:gdLst/>
              <a:ahLst/>
              <a:cxnLst/>
              <a:rect l="l" t="t" r="r" b="b"/>
              <a:pathLst>
                <a:path w="2742189" h="660400">
                  <a:moveTo>
                    <a:pt x="2617729" y="660400"/>
                  </a:moveTo>
                  <a:lnTo>
                    <a:pt x="124460" y="660400"/>
                  </a:lnTo>
                  <a:cubicBezTo>
                    <a:pt x="55880" y="660400"/>
                    <a:pt x="0" y="604520"/>
                    <a:pt x="0" y="535940"/>
                  </a:cubicBezTo>
                  <a:lnTo>
                    <a:pt x="0" y="124460"/>
                  </a:lnTo>
                  <a:cubicBezTo>
                    <a:pt x="0" y="55880"/>
                    <a:pt x="55880" y="0"/>
                    <a:pt x="124460" y="0"/>
                  </a:cubicBezTo>
                  <a:lnTo>
                    <a:pt x="2617729" y="0"/>
                  </a:lnTo>
                  <a:cubicBezTo>
                    <a:pt x="2686309" y="0"/>
                    <a:pt x="2742189" y="55880"/>
                    <a:pt x="2742189" y="124460"/>
                  </a:cubicBezTo>
                  <a:lnTo>
                    <a:pt x="2742189" y="535940"/>
                  </a:lnTo>
                  <a:cubicBezTo>
                    <a:pt x="2742189" y="604520"/>
                    <a:pt x="2686309" y="660400"/>
                    <a:pt x="2617729" y="660400"/>
                  </a:cubicBezTo>
                  <a:close/>
                </a:path>
              </a:pathLst>
            </a:custGeom>
            <a:solidFill>
              <a:srgbClr val="FFFFFF"/>
            </a:solidFill>
          </p:spPr>
        </p:sp>
      </p:grpSp>
      <p:grpSp>
        <p:nvGrpSpPr>
          <p:cNvPr id="7" name="Group 7"/>
          <p:cNvGrpSpPr/>
          <p:nvPr/>
        </p:nvGrpSpPr>
        <p:grpSpPr>
          <a:xfrm>
            <a:off x="4877765" y="4571831"/>
            <a:ext cx="8532470" cy="2054870"/>
            <a:chOff x="0" y="0"/>
            <a:chExt cx="2742189" cy="660400"/>
          </a:xfrm>
        </p:grpSpPr>
        <p:sp>
          <p:nvSpPr>
            <p:cNvPr id="8" name="Freeform 8"/>
            <p:cNvSpPr/>
            <p:nvPr/>
          </p:nvSpPr>
          <p:spPr>
            <a:xfrm>
              <a:off x="0" y="0"/>
              <a:ext cx="2742189" cy="660400"/>
            </a:xfrm>
            <a:custGeom>
              <a:avLst/>
              <a:gdLst/>
              <a:ahLst/>
              <a:cxnLst/>
              <a:rect l="l" t="t" r="r" b="b"/>
              <a:pathLst>
                <a:path w="2742189" h="660400">
                  <a:moveTo>
                    <a:pt x="2617729" y="660400"/>
                  </a:moveTo>
                  <a:lnTo>
                    <a:pt x="124460" y="660400"/>
                  </a:lnTo>
                  <a:cubicBezTo>
                    <a:pt x="55880" y="660400"/>
                    <a:pt x="0" y="604520"/>
                    <a:pt x="0" y="535940"/>
                  </a:cubicBezTo>
                  <a:lnTo>
                    <a:pt x="0" y="124460"/>
                  </a:lnTo>
                  <a:cubicBezTo>
                    <a:pt x="0" y="55880"/>
                    <a:pt x="55880" y="0"/>
                    <a:pt x="124460" y="0"/>
                  </a:cubicBezTo>
                  <a:lnTo>
                    <a:pt x="2617729" y="0"/>
                  </a:lnTo>
                  <a:cubicBezTo>
                    <a:pt x="2686309" y="0"/>
                    <a:pt x="2742189" y="55880"/>
                    <a:pt x="2742189" y="124460"/>
                  </a:cubicBezTo>
                  <a:lnTo>
                    <a:pt x="2742189" y="535940"/>
                  </a:lnTo>
                  <a:cubicBezTo>
                    <a:pt x="2742189" y="604520"/>
                    <a:pt x="2686309" y="660400"/>
                    <a:pt x="2617729" y="660400"/>
                  </a:cubicBezTo>
                  <a:close/>
                </a:path>
              </a:pathLst>
            </a:custGeom>
            <a:solidFill>
              <a:srgbClr val="FFFFFF"/>
            </a:solidFill>
          </p:spPr>
        </p:sp>
      </p:grpSp>
      <p:grpSp>
        <p:nvGrpSpPr>
          <p:cNvPr id="9" name="Group 9"/>
          <p:cNvGrpSpPr/>
          <p:nvPr/>
        </p:nvGrpSpPr>
        <p:grpSpPr>
          <a:xfrm>
            <a:off x="4877765" y="6992462"/>
            <a:ext cx="8532470" cy="2054870"/>
            <a:chOff x="0" y="0"/>
            <a:chExt cx="2742189" cy="660400"/>
          </a:xfrm>
        </p:grpSpPr>
        <p:sp>
          <p:nvSpPr>
            <p:cNvPr id="10" name="Freeform 10"/>
            <p:cNvSpPr/>
            <p:nvPr/>
          </p:nvSpPr>
          <p:spPr>
            <a:xfrm>
              <a:off x="0" y="0"/>
              <a:ext cx="2742189" cy="660400"/>
            </a:xfrm>
            <a:custGeom>
              <a:avLst/>
              <a:gdLst/>
              <a:ahLst/>
              <a:cxnLst/>
              <a:rect l="l" t="t" r="r" b="b"/>
              <a:pathLst>
                <a:path w="2742189" h="660400">
                  <a:moveTo>
                    <a:pt x="2617729" y="660400"/>
                  </a:moveTo>
                  <a:lnTo>
                    <a:pt x="124460" y="660400"/>
                  </a:lnTo>
                  <a:cubicBezTo>
                    <a:pt x="55880" y="660400"/>
                    <a:pt x="0" y="604520"/>
                    <a:pt x="0" y="535940"/>
                  </a:cubicBezTo>
                  <a:lnTo>
                    <a:pt x="0" y="124460"/>
                  </a:lnTo>
                  <a:cubicBezTo>
                    <a:pt x="0" y="55880"/>
                    <a:pt x="55880" y="0"/>
                    <a:pt x="124460" y="0"/>
                  </a:cubicBezTo>
                  <a:lnTo>
                    <a:pt x="2617729" y="0"/>
                  </a:lnTo>
                  <a:cubicBezTo>
                    <a:pt x="2686309" y="0"/>
                    <a:pt x="2742189" y="55880"/>
                    <a:pt x="2742189" y="124460"/>
                  </a:cubicBezTo>
                  <a:lnTo>
                    <a:pt x="2742189" y="535940"/>
                  </a:lnTo>
                  <a:cubicBezTo>
                    <a:pt x="2742189" y="604520"/>
                    <a:pt x="2686309" y="660400"/>
                    <a:pt x="2617729" y="660400"/>
                  </a:cubicBezTo>
                  <a:close/>
                </a:path>
              </a:pathLst>
            </a:custGeom>
            <a:solidFill>
              <a:srgbClr val="FFFFFF"/>
            </a:solidFill>
          </p:spPr>
        </p:sp>
      </p:grpSp>
      <p:sp>
        <p:nvSpPr>
          <p:cNvPr id="11" name="TextBox 11"/>
          <p:cNvSpPr txBox="1"/>
          <p:nvPr/>
        </p:nvSpPr>
        <p:spPr>
          <a:xfrm>
            <a:off x="3142810" y="569404"/>
            <a:ext cx="12002380" cy="1070991"/>
          </a:xfrm>
          <a:prstGeom prst="rect">
            <a:avLst/>
          </a:prstGeom>
        </p:spPr>
        <p:txBody>
          <a:bodyPr lIns="0" tIns="0" rIns="0" bIns="0" rtlCol="0" anchor="t">
            <a:spAutoFit/>
          </a:bodyPr>
          <a:lstStyle/>
          <a:p>
            <a:pPr algn="ctr">
              <a:lnSpc>
                <a:spcPts val="8040"/>
              </a:lnSpc>
            </a:pPr>
            <a:r>
              <a:rPr lang="en-US" sz="8040">
                <a:solidFill>
                  <a:srgbClr val="FFFFFF"/>
                </a:solidFill>
                <a:latin typeface="Planer 1 Bold"/>
              </a:rPr>
              <a:t>SESSION AIMS</a:t>
            </a:r>
          </a:p>
        </p:txBody>
      </p:sp>
      <p:pic>
        <p:nvPicPr>
          <p:cNvPr id="12" name="Picture 12"/>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13" name="Picture 1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14" name="Picture 14"/>
          <p:cNvPicPr>
            <a:picLocks noChangeAspect="1"/>
          </p:cNvPicPr>
          <p:nvPr/>
        </p:nvPicPr>
        <p:blipFill>
          <a:blip r:embed="rId5"/>
          <a:srcRect/>
          <a:stretch>
            <a:fillRect/>
          </a:stretch>
        </p:blipFill>
        <p:spPr>
          <a:xfrm>
            <a:off x="398578" y="8852487"/>
            <a:ext cx="2744232" cy="1017365"/>
          </a:xfrm>
          <a:prstGeom prst="rect">
            <a:avLst/>
          </a:prstGeom>
        </p:spPr>
      </p:pic>
      <p:sp>
        <p:nvSpPr>
          <p:cNvPr id="15" name="TextBox 15"/>
          <p:cNvSpPr txBox="1"/>
          <p:nvPr/>
        </p:nvSpPr>
        <p:spPr>
          <a:xfrm>
            <a:off x="5207388" y="2421201"/>
            <a:ext cx="7858004" cy="2103140"/>
          </a:xfrm>
          <a:prstGeom prst="rect">
            <a:avLst/>
          </a:prstGeom>
        </p:spPr>
        <p:txBody>
          <a:bodyPr wrap="square" lIns="0" tIns="0" rIns="0" bIns="0" rtlCol="0" anchor="t">
            <a:spAutoFit/>
          </a:bodyPr>
          <a:lstStyle/>
          <a:p>
            <a:pPr algn="ctr">
              <a:lnSpc>
                <a:spcPts val="5599"/>
              </a:lnSpc>
              <a:spcBef>
                <a:spcPct val="0"/>
              </a:spcBef>
            </a:pPr>
            <a:r>
              <a:rPr lang="en-US" sz="4400" b="1" dirty="0">
                <a:solidFill>
                  <a:srgbClr val="000000"/>
                </a:solidFill>
                <a:latin typeface="Planer 2" panose="020B0604020202020204" charset="0"/>
              </a:rPr>
              <a:t>Discover </a:t>
            </a:r>
            <a:r>
              <a:rPr lang="en-US" sz="4400" dirty="0">
                <a:solidFill>
                  <a:srgbClr val="000000"/>
                </a:solidFill>
                <a:latin typeface="Planer 2" panose="020B0604020202020204" charset="0"/>
              </a:rPr>
              <a:t>- Discover different types of jobs available</a:t>
            </a:r>
          </a:p>
          <a:p>
            <a:pPr algn="ctr">
              <a:lnSpc>
                <a:spcPts val="5599"/>
              </a:lnSpc>
              <a:spcBef>
                <a:spcPct val="0"/>
              </a:spcBef>
            </a:pPr>
            <a:endParaRPr lang="en-US" sz="4400" dirty="0">
              <a:solidFill>
                <a:srgbClr val="000000"/>
              </a:solidFill>
              <a:latin typeface="Planer 2" panose="020B0604020202020204" charset="0"/>
            </a:endParaRPr>
          </a:p>
        </p:txBody>
      </p:sp>
      <p:sp>
        <p:nvSpPr>
          <p:cNvPr id="16" name="TextBox 16"/>
          <p:cNvSpPr txBox="1"/>
          <p:nvPr/>
        </p:nvSpPr>
        <p:spPr>
          <a:xfrm>
            <a:off x="4877765" y="4812897"/>
            <a:ext cx="8532470" cy="2098675"/>
          </a:xfrm>
          <a:prstGeom prst="rect">
            <a:avLst/>
          </a:prstGeom>
        </p:spPr>
        <p:txBody>
          <a:bodyPr lIns="0" tIns="0" rIns="0" bIns="0" rtlCol="0" anchor="t">
            <a:spAutoFit/>
          </a:bodyPr>
          <a:lstStyle/>
          <a:p>
            <a:pPr algn="ctr">
              <a:lnSpc>
                <a:spcPts val="5599"/>
              </a:lnSpc>
              <a:spcBef>
                <a:spcPct val="0"/>
              </a:spcBef>
            </a:pPr>
            <a:r>
              <a:rPr lang="en-US" sz="4400" b="1" dirty="0">
                <a:solidFill>
                  <a:srgbClr val="000000"/>
                </a:solidFill>
                <a:latin typeface="Planer 2" panose="020B0604020202020204" charset="0"/>
              </a:rPr>
              <a:t>Create</a:t>
            </a:r>
            <a:r>
              <a:rPr lang="en-US" sz="4400" dirty="0">
                <a:solidFill>
                  <a:srgbClr val="000000"/>
                </a:solidFill>
                <a:latin typeface="Planer 2" panose="020B0604020202020204" charset="0"/>
              </a:rPr>
              <a:t> - Create links between different jobs and sectors</a:t>
            </a:r>
          </a:p>
          <a:p>
            <a:pPr algn="ctr">
              <a:lnSpc>
                <a:spcPts val="5599"/>
              </a:lnSpc>
              <a:spcBef>
                <a:spcPct val="0"/>
              </a:spcBef>
            </a:pPr>
            <a:endParaRPr lang="en-US" sz="4400" dirty="0">
              <a:solidFill>
                <a:srgbClr val="000000"/>
              </a:solidFill>
              <a:latin typeface="Planer 2" panose="020B0604020202020204" charset="0"/>
            </a:endParaRPr>
          </a:p>
        </p:txBody>
      </p:sp>
      <p:sp>
        <p:nvSpPr>
          <p:cNvPr id="17" name="TextBox 17"/>
          <p:cNvSpPr txBox="1"/>
          <p:nvPr/>
        </p:nvSpPr>
        <p:spPr>
          <a:xfrm>
            <a:off x="4877765" y="7281424"/>
            <a:ext cx="8532470" cy="2098675"/>
          </a:xfrm>
          <a:prstGeom prst="rect">
            <a:avLst/>
          </a:prstGeom>
        </p:spPr>
        <p:txBody>
          <a:bodyPr lIns="0" tIns="0" rIns="0" bIns="0" rtlCol="0" anchor="t">
            <a:spAutoFit/>
          </a:bodyPr>
          <a:lstStyle/>
          <a:p>
            <a:pPr algn="ctr">
              <a:lnSpc>
                <a:spcPts val="5599"/>
              </a:lnSpc>
            </a:pPr>
            <a:r>
              <a:rPr lang="en-US" sz="4400" b="1" dirty="0">
                <a:solidFill>
                  <a:srgbClr val="000000"/>
                </a:solidFill>
                <a:latin typeface="Planer 2" panose="020B0604020202020204" charset="0"/>
              </a:rPr>
              <a:t> Identify </a:t>
            </a:r>
            <a:r>
              <a:rPr lang="en-US" sz="4400" dirty="0">
                <a:solidFill>
                  <a:srgbClr val="000000"/>
                </a:solidFill>
                <a:latin typeface="Planer 2" panose="020B0604020202020204" charset="0"/>
              </a:rPr>
              <a:t>- Identify which jobs require higher education</a:t>
            </a:r>
          </a:p>
          <a:p>
            <a:pPr algn="ctr">
              <a:lnSpc>
                <a:spcPts val="5599"/>
              </a:lnSpc>
              <a:spcBef>
                <a:spcPct val="0"/>
              </a:spcBef>
            </a:pPr>
            <a:endParaRPr lang="en-US" sz="4400" dirty="0">
              <a:solidFill>
                <a:srgbClr val="000000"/>
              </a:solidFill>
              <a:latin typeface="Planer 2" panose="020B0604020202020204" charset="0"/>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fade">
                                      <p:cBhvr>
                                        <p:cTn id="12" dur="5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fade">
                                      <p:cBhvr>
                                        <p:cTn id="17"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F3974E">
                <a:alpha val="19608"/>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F3974E">
                <a:alpha val="80000"/>
              </a:srgbClr>
            </a:solidFill>
          </p:spPr>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4293603" y="7142430"/>
            <a:ext cx="11836007" cy="5336891"/>
            <a:chOff x="0" y="0"/>
            <a:chExt cx="3117302" cy="1405601"/>
          </a:xfrm>
        </p:grpSpPr>
        <p:sp>
          <p:nvSpPr>
            <p:cNvPr id="9" name="Freeform 9"/>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sp>
        <p:sp>
          <p:nvSpPr>
            <p:cNvPr id="10" name="TextBox 10"/>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1" name="Group 11"/>
          <p:cNvGrpSpPr/>
          <p:nvPr/>
        </p:nvGrpSpPr>
        <p:grpSpPr>
          <a:xfrm rot="2700000">
            <a:off x="-1210112" y="-2867552"/>
            <a:ext cx="2678793" cy="5735104"/>
            <a:chOff x="0" y="0"/>
            <a:chExt cx="705526" cy="1510480"/>
          </a:xfrm>
        </p:grpSpPr>
        <p:sp>
          <p:nvSpPr>
            <p:cNvPr id="12" name="Freeform 12"/>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EFEFEF">
                <a:alpha val="80000"/>
              </a:srgbClr>
            </a:solidFill>
          </p:spPr>
        </p:sp>
        <p:sp>
          <p:nvSpPr>
            <p:cNvPr id="13" name="TextBox 13"/>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4" name="Group 14"/>
          <p:cNvGrpSpPr/>
          <p:nvPr/>
        </p:nvGrpSpPr>
        <p:grpSpPr>
          <a:xfrm rot="2700000">
            <a:off x="9871348" y="8115287"/>
            <a:ext cx="1186133" cy="1201968"/>
            <a:chOff x="0" y="0"/>
            <a:chExt cx="312397" cy="316568"/>
          </a:xfrm>
        </p:grpSpPr>
        <p:sp>
          <p:nvSpPr>
            <p:cNvPr id="15" name="Freeform 15"/>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F3974E">
                <a:alpha val="80000"/>
              </a:srgbClr>
            </a:solidFill>
          </p:spPr>
        </p:sp>
        <p:sp>
          <p:nvSpPr>
            <p:cNvPr id="16" name="TextBox 16"/>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17" name="Picture 17"/>
          <p:cNvPicPr>
            <a:picLocks noChangeAspect="1"/>
          </p:cNvPicPr>
          <p:nvPr/>
        </p:nvPicPr>
        <p:blipFill>
          <a:blip r:embed="rId3" cstate="print">
            <a:alphaModFix amt="6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8932663" y="8980065"/>
            <a:ext cx="1270339" cy="1265576"/>
          </a:xfrm>
          <a:prstGeom prst="rect">
            <a:avLst/>
          </a:prstGeom>
        </p:spPr>
      </p:pic>
      <p:pic>
        <p:nvPicPr>
          <p:cNvPr id="18" name="Picture 18"/>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pic>
        <p:nvPicPr>
          <p:cNvPr id="19" name="Picture 19"/>
          <p:cNvPicPr>
            <a:picLocks noChangeAspect="1"/>
          </p:cNvPicPr>
          <p:nvPr/>
        </p:nvPicPr>
        <p:blipFill>
          <a:blip r:embed="rId7"/>
          <a:srcRect/>
          <a:stretch>
            <a:fillRect/>
          </a:stretch>
        </p:blipFill>
        <p:spPr>
          <a:xfrm>
            <a:off x="398578" y="8852487"/>
            <a:ext cx="2744232" cy="1018796"/>
          </a:xfrm>
          <a:prstGeom prst="rect">
            <a:avLst/>
          </a:prstGeom>
        </p:spPr>
      </p:pic>
      <p:pic>
        <p:nvPicPr>
          <p:cNvPr id="20" name="Picture 20"/>
          <p:cNvPicPr>
            <a:picLocks noChangeAspect="1"/>
          </p:cNvPicPr>
          <p:nvPr/>
        </p:nvPicPr>
        <p:blipFill>
          <a:blip r:embed="rId8"/>
          <a:srcRect/>
          <a:stretch>
            <a:fillRect/>
          </a:stretch>
        </p:blipFill>
        <p:spPr>
          <a:xfrm>
            <a:off x="10208864" y="1408113"/>
            <a:ext cx="5372353" cy="5191035"/>
          </a:xfrm>
          <a:prstGeom prst="rect">
            <a:avLst/>
          </a:prstGeom>
        </p:spPr>
      </p:pic>
      <p:sp>
        <p:nvSpPr>
          <p:cNvPr id="21" name="TextBox 21"/>
          <p:cNvSpPr txBox="1"/>
          <p:nvPr/>
        </p:nvSpPr>
        <p:spPr>
          <a:xfrm rot="2700000">
            <a:off x="13667216" y="1195597"/>
            <a:ext cx="3972094" cy="741912"/>
          </a:xfrm>
          <a:prstGeom prst="rect">
            <a:avLst/>
          </a:prstGeom>
        </p:spPr>
        <p:txBody>
          <a:bodyPr lIns="0" tIns="0" rIns="0" bIns="0" rtlCol="0" anchor="t">
            <a:spAutoFit/>
          </a:bodyPr>
          <a:lstStyle/>
          <a:p>
            <a:pPr>
              <a:lnSpc>
                <a:spcPts val="6042"/>
              </a:lnSpc>
            </a:pPr>
            <a:r>
              <a:rPr lang="en-US" sz="4315">
                <a:solidFill>
                  <a:srgbClr val="FFFFFF"/>
                </a:solidFill>
                <a:latin typeface="Montserrat Extra-Bold"/>
              </a:rPr>
              <a:t>ATTAINMENT</a:t>
            </a:r>
          </a:p>
        </p:txBody>
      </p:sp>
      <p:sp>
        <p:nvSpPr>
          <p:cNvPr id="22" name="TextBox 22"/>
          <p:cNvSpPr txBox="1"/>
          <p:nvPr/>
        </p:nvSpPr>
        <p:spPr>
          <a:xfrm>
            <a:off x="316559" y="576103"/>
            <a:ext cx="10483203" cy="929742"/>
          </a:xfrm>
          <a:prstGeom prst="rect">
            <a:avLst/>
          </a:prstGeom>
        </p:spPr>
        <p:txBody>
          <a:bodyPr wrap="square" lIns="0" tIns="0" rIns="0" bIns="0" rtlCol="0" anchor="t">
            <a:spAutoFit/>
          </a:bodyPr>
          <a:lstStyle/>
          <a:p>
            <a:pPr algn="ctr">
              <a:lnSpc>
                <a:spcPts val="7000"/>
              </a:lnSpc>
              <a:spcBef>
                <a:spcPct val="0"/>
              </a:spcBef>
            </a:pPr>
            <a:r>
              <a:rPr lang="en-US" sz="8000" dirty="0">
                <a:solidFill>
                  <a:srgbClr val="000000"/>
                </a:solidFill>
                <a:latin typeface="Planer 1"/>
              </a:rPr>
              <a:t>Who works together?</a:t>
            </a:r>
          </a:p>
        </p:txBody>
      </p:sp>
      <p:sp>
        <p:nvSpPr>
          <p:cNvPr id="24" name="TextBox 24"/>
          <p:cNvSpPr txBox="1"/>
          <p:nvPr/>
        </p:nvSpPr>
        <p:spPr>
          <a:xfrm>
            <a:off x="1070880" y="2589796"/>
            <a:ext cx="8496952" cy="3478516"/>
          </a:xfrm>
          <a:prstGeom prst="rect">
            <a:avLst/>
          </a:prstGeom>
        </p:spPr>
        <p:txBody>
          <a:bodyPr wrap="square" lIns="0" tIns="0" rIns="0" bIns="0" rtlCol="0" anchor="t">
            <a:spAutoFit/>
          </a:bodyPr>
          <a:lstStyle/>
          <a:p>
            <a:pPr algn="ctr">
              <a:lnSpc>
                <a:spcPts val="2688"/>
              </a:lnSpc>
              <a:spcBef>
                <a:spcPct val="0"/>
              </a:spcBef>
            </a:pPr>
            <a:endParaRPr lang="en-US" sz="5400" dirty="0">
              <a:solidFill>
                <a:srgbClr val="000000"/>
              </a:solidFill>
              <a:latin typeface="Planer 2"/>
            </a:endParaRPr>
          </a:p>
          <a:p>
            <a:pPr algn="ctr">
              <a:lnSpc>
                <a:spcPts val="2688"/>
              </a:lnSpc>
              <a:spcBef>
                <a:spcPct val="0"/>
              </a:spcBef>
            </a:pPr>
            <a:r>
              <a:rPr lang="en-US" sz="6200" dirty="0">
                <a:solidFill>
                  <a:srgbClr val="000000"/>
                </a:solidFill>
                <a:latin typeface="Planer 2" panose="020B0604020202020204" charset="0"/>
              </a:rPr>
              <a:t>What is a growth sector?</a:t>
            </a:r>
          </a:p>
          <a:p>
            <a:pPr algn="ctr">
              <a:lnSpc>
                <a:spcPts val="2688"/>
              </a:lnSpc>
              <a:spcBef>
                <a:spcPct val="0"/>
              </a:spcBef>
            </a:pPr>
            <a:endParaRPr lang="en-US" sz="3200" b="1" dirty="0">
              <a:solidFill>
                <a:srgbClr val="000000"/>
              </a:solidFill>
              <a:latin typeface="Planer 1" panose="020B0604020202020204" charset="0"/>
            </a:endParaRPr>
          </a:p>
          <a:p>
            <a:pPr algn="ctr">
              <a:lnSpc>
                <a:spcPts val="2688"/>
              </a:lnSpc>
              <a:spcBef>
                <a:spcPct val="0"/>
              </a:spcBef>
            </a:pPr>
            <a:endParaRPr lang="en-US" sz="3200" b="1" dirty="0">
              <a:solidFill>
                <a:srgbClr val="000000"/>
              </a:solidFill>
              <a:latin typeface="Planer 1" panose="020B0604020202020204" charset="0"/>
            </a:endParaRPr>
          </a:p>
          <a:p>
            <a:pPr algn="ctr">
              <a:lnSpc>
                <a:spcPts val="2688"/>
              </a:lnSpc>
              <a:spcBef>
                <a:spcPct val="0"/>
              </a:spcBef>
            </a:pPr>
            <a:endParaRPr lang="en-US" sz="3200" dirty="0">
              <a:solidFill>
                <a:srgbClr val="000000"/>
              </a:solidFill>
              <a:latin typeface="Planer 1" panose="020B0604020202020204" charset="0"/>
            </a:endParaRPr>
          </a:p>
          <a:p>
            <a:pPr algn="ctr">
              <a:lnSpc>
                <a:spcPts val="2688"/>
              </a:lnSpc>
              <a:spcBef>
                <a:spcPct val="0"/>
              </a:spcBef>
            </a:pPr>
            <a:r>
              <a:rPr lang="en-US" sz="3200" dirty="0">
                <a:solidFill>
                  <a:srgbClr val="904896"/>
                </a:solidFill>
                <a:latin typeface="Planer 2" panose="020B0604020202020204" charset="0"/>
              </a:rPr>
              <a:t>A growth sector is an area of an economy which experiences a higher-than-average growth rate compared to other sectors. Growth sectors are often new or pioneer industries that did not exist in the past.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4">
                                            <p:txEl>
                                              <p:pRg st="5" end="5"/>
                                            </p:txEl>
                                          </p:spTgt>
                                        </p:tgtEl>
                                        <p:attrNameLst>
                                          <p:attrName>style.visibility</p:attrName>
                                        </p:attrNameLst>
                                      </p:cBhvr>
                                      <p:to>
                                        <p:strVal val="visible"/>
                                      </p:to>
                                    </p:set>
                                    <p:animEffect transition="in" filter="barn(inVertical)">
                                      <p:cBhvr>
                                        <p:cTn id="7" dur="500"/>
                                        <p:tgtEl>
                                          <p:spTgt spid="2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F3974E">
                <a:alpha val="19608"/>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F3974E">
                <a:alpha val="80000"/>
              </a:srgbClr>
            </a:solidFill>
          </p:spPr>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9871348" y="8115287"/>
            <a:ext cx="1186133" cy="1201968"/>
            <a:chOff x="0" y="0"/>
            <a:chExt cx="312397" cy="316568"/>
          </a:xfrm>
        </p:grpSpPr>
        <p:sp>
          <p:nvSpPr>
            <p:cNvPr id="9" name="Freeform 9"/>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F3974E">
                <a:alpha val="80000"/>
              </a:srgbClr>
            </a:solidFill>
          </p:spPr>
        </p:sp>
        <p:sp>
          <p:nvSpPr>
            <p:cNvPr id="10" name="TextBox 10"/>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11" name="Picture 11"/>
          <p:cNvPicPr>
            <a:picLocks noChangeAspect="1"/>
          </p:cNvPicPr>
          <p:nvPr/>
        </p:nvPicPr>
        <p:blipFill>
          <a:blip r:embed="rId3" cstate="print">
            <a:alphaModFix amt="6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8932663" y="8980065"/>
            <a:ext cx="1270339" cy="1265576"/>
          </a:xfrm>
          <a:prstGeom prst="rect">
            <a:avLst/>
          </a:prstGeom>
        </p:spPr>
      </p:pic>
      <p:pic>
        <p:nvPicPr>
          <p:cNvPr id="12" name="Picture 12"/>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pic>
        <p:nvPicPr>
          <p:cNvPr id="13" name="Picture 13"/>
          <p:cNvPicPr>
            <a:picLocks noChangeAspect="1"/>
          </p:cNvPicPr>
          <p:nvPr/>
        </p:nvPicPr>
        <p:blipFill>
          <a:blip r:embed="rId7"/>
          <a:srcRect/>
          <a:stretch>
            <a:fillRect/>
          </a:stretch>
        </p:blipFill>
        <p:spPr>
          <a:xfrm>
            <a:off x="398578" y="8852487"/>
            <a:ext cx="2744232" cy="1018796"/>
          </a:xfrm>
          <a:prstGeom prst="rect">
            <a:avLst/>
          </a:prstGeom>
        </p:spPr>
      </p:pic>
      <p:pic>
        <p:nvPicPr>
          <p:cNvPr id="14" name="Picture 14"/>
          <p:cNvPicPr>
            <a:picLocks noChangeAspect="1"/>
          </p:cNvPicPr>
          <p:nvPr/>
        </p:nvPicPr>
        <p:blipFill>
          <a:blip r:embed="rId8"/>
          <a:srcRect/>
          <a:stretch>
            <a:fillRect/>
          </a:stretch>
        </p:blipFill>
        <p:spPr>
          <a:xfrm>
            <a:off x="1989739" y="2469334"/>
            <a:ext cx="3862613" cy="2573466"/>
          </a:xfrm>
          <a:prstGeom prst="rect">
            <a:avLst/>
          </a:prstGeom>
          <a:effectLst>
            <a:softEdge rad="63500"/>
          </a:effectLst>
        </p:spPr>
      </p:pic>
      <p:pic>
        <p:nvPicPr>
          <p:cNvPr id="15" name="Picture 15"/>
          <p:cNvPicPr>
            <a:picLocks noChangeAspect="1"/>
          </p:cNvPicPr>
          <p:nvPr/>
        </p:nvPicPr>
        <p:blipFill>
          <a:blip r:embed="rId9"/>
          <a:srcRect/>
          <a:stretch>
            <a:fillRect/>
          </a:stretch>
        </p:blipFill>
        <p:spPr>
          <a:xfrm>
            <a:off x="9144000" y="2861318"/>
            <a:ext cx="4536410" cy="2415638"/>
          </a:xfrm>
          <a:prstGeom prst="rect">
            <a:avLst/>
          </a:prstGeom>
          <a:effectLst>
            <a:softEdge rad="63500"/>
          </a:effectLst>
        </p:spPr>
      </p:pic>
      <p:pic>
        <p:nvPicPr>
          <p:cNvPr id="16" name="Picture 16"/>
          <p:cNvPicPr>
            <a:picLocks noChangeAspect="1"/>
          </p:cNvPicPr>
          <p:nvPr/>
        </p:nvPicPr>
        <p:blipFill>
          <a:blip r:embed="rId10"/>
          <a:srcRect/>
          <a:stretch>
            <a:fillRect/>
          </a:stretch>
        </p:blipFill>
        <p:spPr>
          <a:xfrm>
            <a:off x="3252404" y="6069939"/>
            <a:ext cx="3170537" cy="3071458"/>
          </a:xfrm>
          <a:prstGeom prst="rect">
            <a:avLst/>
          </a:prstGeom>
          <a:effectLst>
            <a:softEdge rad="63500"/>
          </a:effectLst>
        </p:spPr>
      </p:pic>
      <p:pic>
        <p:nvPicPr>
          <p:cNvPr id="17" name="Picture 17"/>
          <p:cNvPicPr>
            <a:picLocks noChangeAspect="1"/>
          </p:cNvPicPr>
          <p:nvPr/>
        </p:nvPicPr>
        <p:blipFill>
          <a:blip r:embed="rId11"/>
          <a:srcRect/>
          <a:stretch>
            <a:fillRect/>
          </a:stretch>
        </p:blipFill>
        <p:spPr>
          <a:xfrm>
            <a:off x="9452029" y="6841429"/>
            <a:ext cx="3920351" cy="2597232"/>
          </a:xfrm>
          <a:prstGeom prst="rect">
            <a:avLst/>
          </a:prstGeom>
          <a:effectLst>
            <a:softEdge rad="63500"/>
          </a:effectLst>
        </p:spPr>
      </p:pic>
      <p:sp>
        <p:nvSpPr>
          <p:cNvPr id="18" name="TextBox 18"/>
          <p:cNvSpPr txBox="1"/>
          <p:nvPr/>
        </p:nvSpPr>
        <p:spPr>
          <a:xfrm rot="2700000">
            <a:off x="13667216" y="1195597"/>
            <a:ext cx="3972094" cy="741912"/>
          </a:xfrm>
          <a:prstGeom prst="rect">
            <a:avLst/>
          </a:prstGeom>
        </p:spPr>
        <p:txBody>
          <a:bodyPr lIns="0" tIns="0" rIns="0" bIns="0" rtlCol="0" anchor="t">
            <a:spAutoFit/>
          </a:bodyPr>
          <a:lstStyle/>
          <a:p>
            <a:pPr>
              <a:lnSpc>
                <a:spcPts val="6042"/>
              </a:lnSpc>
            </a:pPr>
            <a:r>
              <a:rPr lang="en-US" sz="4315">
                <a:solidFill>
                  <a:srgbClr val="FFFFFF"/>
                </a:solidFill>
                <a:latin typeface="Montserrat Extra-Bold"/>
              </a:rPr>
              <a:t>ATTAINMENT</a:t>
            </a:r>
          </a:p>
        </p:txBody>
      </p:sp>
      <p:sp>
        <p:nvSpPr>
          <p:cNvPr id="19" name="TextBox 19"/>
          <p:cNvSpPr txBox="1"/>
          <p:nvPr/>
        </p:nvSpPr>
        <p:spPr>
          <a:xfrm>
            <a:off x="398578" y="544513"/>
            <a:ext cx="12665773" cy="897682"/>
          </a:xfrm>
          <a:prstGeom prst="rect">
            <a:avLst/>
          </a:prstGeom>
        </p:spPr>
        <p:txBody>
          <a:bodyPr wrap="square" lIns="0" tIns="0" rIns="0" bIns="0" rtlCol="0" anchor="t">
            <a:spAutoFit/>
          </a:bodyPr>
          <a:lstStyle/>
          <a:p>
            <a:pPr algn="ctr">
              <a:lnSpc>
                <a:spcPts val="7000"/>
              </a:lnSpc>
              <a:spcBef>
                <a:spcPct val="0"/>
              </a:spcBef>
            </a:pPr>
            <a:r>
              <a:rPr lang="en-US" sz="6000" dirty="0">
                <a:solidFill>
                  <a:srgbClr val="000000"/>
                </a:solidFill>
                <a:latin typeface="Planer 1" panose="020B0604020202020204" charset="0"/>
              </a:rPr>
              <a:t>Growth Sectors in the North East</a:t>
            </a:r>
          </a:p>
        </p:txBody>
      </p:sp>
      <p:sp>
        <p:nvSpPr>
          <p:cNvPr id="20" name="TextBox 20"/>
          <p:cNvSpPr txBox="1"/>
          <p:nvPr/>
        </p:nvSpPr>
        <p:spPr>
          <a:xfrm>
            <a:off x="2993102" y="1819579"/>
            <a:ext cx="1855886" cy="538609"/>
          </a:xfrm>
          <a:prstGeom prst="rect">
            <a:avLst/>
          </a:prstGeom>
        </p:spPr>
        <p:txBody>
          <a:bodyPr wrap="square" lIns="0" tIns="0" rIns="0" bIns="0" rtlCol="0" anchor="t">
            <a:spAutoFit/>
          </a:bodyPr>
          <a:lstStyle/>
          <a:p>
            <a:pPr algn="ctr">
              <a:lnSpc>
                <a:spcPts val="4200"/>
              </a:lnSpc>
              <a:spcBef>
                <a:spcPct val="0"/>
              </a:spcBef>
            </a:pPr>
            <a:r>
              <a:rPr lang="en-US" sz="4000" dirty="0">
                <a:solidFill>
                  <a:srgbClr val="000000"/>
                </a:solidFill>
                <a:latin typeface="Planer 1" panose="020B0604020202020204" charset="0"/>
              </a:rPr>
              <a:t>Health</a:t>
            </a:r>
          </a:p>
        </p:txBody>
      </p:sp>
      <p:sp>
        <p:nvSpPr>
          <p:cNvPr id="21" name="TextBox 21"/>
          <p:cNvSpPr txBox="1"/>
          <p:nvPr/>
        </p:nvSpPr>
        <p:spPr>
          <a:xfrm>
            <a:off x="10516859" y="2109062"/>
            <a:ext cx="1574795" cy="538609"/>
          </a:xfrm>
          <a:prstGeom prst="rect">
            <a:avLst/>
          </a:prstGeom>
        </p:spPr>
        <p:txBody>
          <a:bodyPr wrap="square" lIns="0" tIns="0" rIns="0" bIns="0" rtlCol="0" anchor="t">
            <a:spAutoFit/>
          </a:bodyPr>
          <a:lstStyle/>
          <a:p>
            <a:pPr algn="ctr">
              <a:lnSpc>
                <a:spcPts val="4200"/>
              </a:lnSpc>
              <a:spcBef>
                <a:spcPct val="0"/>
              </a:spcBef>
            </a:pPr>
            <a:r>
              <a:rPr lang="en-US" sz="4000" dirty="0">
                <a:solidFill>
                  <a:srgbClr val="000000"/>
                </a:solidFill>
                <a:latin typeface="Planer 1" panose="020B0604020202020204" charset="0"/>
              </a:rPr>
              <a:t>Energy</a:t>
            </a:r>
          </a:p>
        </p:txBody>
      </p:sp>
      <p:sp>
        <p:nvSpPr>
          <p:cNvPr id="22" name="TextBox 22"/>
          <p:cNvSpPr txBox="1"/>
          <p:nvPr/>
        </p:nvSpPr>
        <p:spPr>
          <a:xfrm>
            <a:off x="3532603" y="5448010"/>
            <a:ext cx="2610141" cy="538609"/>
          </a:xfrm>
          <a:prstGeom prst="rect">
            <a:avLst/>
          </a:prstGeom>
        </p:spPr>
        <p:txBody>
          <a:bodyPr wrap="square" lIns="0" tIns="0" rIns="0" bIns="0" rtlCol="0" anchor="t">
            <a:spAutoFit/>
          </a:bodyPr>
          <a:lstStyle/>
          <a:p>
            <a:pPr algn="ctr">
              <a:lnSpc>
                <a:spcPts val="4200"/>
              </a:lnSpc>
              <a:spcBef>
                <a:spcPct val="0"/>
              </a:spcBef>
            </a:pPr>
            <a:r>
              <a:rPr lang="en-US" sz="4000" dirty="0">
                <a:solidFill>
                  <a:srgbClr val="000000"/>
                </a:solidFill>
                <a:latin typeface="Planer 1" panose="020B0604020202020204" charset="0"/>
              </a:rPr>
              <a:t>Automotive</a:t>
            </a:r>
          </a:p>
        </p:txBody>
      </p:sp>
      <p:sp>
        <p:nvSpPr>
          <p:cNvPr id="23" name="TextBox 23"/>
          <p:cNvSpPr txBox="1"/>
          <p:nvPr/>
        </p:nvSpPr>
        <p:spPr>
          <a:xfrm>
            <a:off x="10054745" y="6191552"/>
            <a:ext cx="2507981" cy="538609"/>
          </a:xfrm>
          <a:prstGeom prst="rect">
            <a:avLst/>
          </a:prstGeom>
        </p:spPr>
        <p:txBody>
          <a:bodyPr wrap="square" lIns="0" tIns="0" rIns="0" bIns="0" rtlCol="0" anchor="t">
            <a:spAutoFit/>
          </a:bodyPr>
          <a:lstStyle/>
          <a:p>
            <a:pPr algn="ctr">
              <a:lnSpc>
                <a:spcPts val="4200"/>
              </a:lnSpc>
              <a:spcBef>
                <a:spcPct val="0"/>
              </a:spcBef>
            </a:pPr>
            <a:r>
              <a:rPr lang="en-US" sz="4000" dirty="0">
                <a:solidFill>
                  <a:srgbClr val="000000"/>
                </a:solidFill>
                <a:latin typeface="Planer 1" panose="020B0604020202020204" charset="0"/>
              </a:rPr>
              <a:t>Technology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par>
                                <p:cTn id="8" presetID="16" presetClass="entr" presetSubtype="2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arn(inVertical)">
                                      <p:cBhvr>
                                        <p:cTn id="15" dur="500"/>
                                        <p:tgtEl>
                                          <p:spTgt spid="21"/>
                                        </p:tgtEl>
                                      </p:cBhvr>
                                    </p:animEffect>
                                  </p:childTnLst>
                                </p:cTn>
                              </p:par>
                              <p:par>
                                <p:cTn id="16" presetID="16" presetClass="entr" presetSubtype="21"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arn(inVertical)">
                                      <p:cBhvr>
                                        <p:cTn id="18" dur="500"/>
                                        <p:tgtEl>
                                          <p:spTgt spid="15"/>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barn(inVertical)">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barn(inVertical)">
                                      <p:cBhvr>
                                        <p:cTn id="31" dur="500"/>
                                        <p:tgtEl>
                                          <p:spTgt spid="23"/>
                                        </p:tgtEl>
                                      </p:cBhvr>
                                    </p:animEffect>
                                  </p:childTnLst>
                                </p:cTn>
                              </p:par>
                              <p:par>
                                <p:cTn id="32" presetID="16" presetClass="entr" presetSubtype="21"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arn(inVertical)">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1"/>
          <p:cNvPicPr>
            <a:picLocks noChangeAspect="1"/>
          </p:cNvPicPr>
          <p:nvPr/>
        </p:nvPicPr>
        <p:blipFill>
          <a:blip r:embed="rId3" cstate="print">
            <a:alphaModFix amt="6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8932663" y="8980065"/>
            <a:ext cx="1270339" cy="1265576"/>
          </a:xfrm>
          <a:prstGeom prst="rect">
            <a:avLst/>
          </a:prstGeom>
        </p:spPr>
      </p:pic>
      <p:pic>
        <p:nvPicPr>
          <p:cNvPr id="12" name="Picture 12"/>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pic>
        <p:nvPicPr>
          <p:cNvPr id="13" name="Picture 13"/>
          <p:cNvPicPr>
            <a:picLocks noChangeAspect="1"/>
          </p:cNvPicPr>
          <p:nvPr/>
        </p:nvPicPr>
        <p:blipFill>
          <a:blip r:embed="rId7"/>
          <a:srcRect/>
          <a:stretch>
            <a:fillRect/>
          </a:stretch>
        </p:blipFill>
        <p:spPr>
          <a:xfrm>
            <a:off x="398578" y="8852487"/>
            <a:ext cx="2744232" cy="1018796"/>
          </a:xfrm>
          <a:prstGeom prst="rect">
            <a:avLst/>
          </a:prstGeom>
        </p:spPr>
      </p:pic>
      <p:pic>
        <p:nvPicPr>
          <p:cNvPr id="14" name="Picture 14"/>
          <p:cNvPicPr>
            <a:picLocks noChangeAspect="1"/>
          </p:cNvPicPr>
          <p:nvPr/>
        </p:nvPicPr>
        <p:blipFill>
          <a:blip r:embed="rId8"/>
          <a:srcRect t="3" b="3"/>
          <a:stretch>
            <a:fillRect/>
          </a:stretch>
        </p:blipFill>
        <p:spPr>
          <a:xfrm>
            <a:off x="275794" y="402694"/>
            <a:ext cx="3352980" cy="2089574"/>
          </a:xfrm>
          <a:prstGeom prst="rect">
            <a:avLst/>
          </a:prstGeom>
          <a:effectLst>
            <a:softEdge rad="31750"/>
          </a:effectLst>
        </p:spPr>
      </p:pic>
      <p:pic>
        <p:nvPicPr>
          <p:cNvPr id="15" name="Picture 15"/>
          <p:cNvPicPr>
            <a:picLocks noChangeAspect="1"/>
          </p:cNvPicPr>
          <p:nvPr/>
        </p:nvPicPr>
        <p:blipFill>
          <a:blip r:embed="rId9"/>
          <a:srcRect r="32334" b="24154"/>
          <a:stretch>
            <a:fillRect/>
          </a:stretch>
        </p:blipFill>
        <p:spPr>
          <a:xfrm>
            <a:off x="14637743" y="6555304"/>
            <a:ext cx="3421655" cy="1975896"/>
          </a:xfrm>
          <a:prstGeom prst="rect">
            <a:avLst/>
          </a:prstGeom>
          <a:effectLst>
            <a:softEdge rad="31750"/>
          </a:effectLst>
        </p:spPr>
      </p:pic>
      <p:pic>
        <p:nvPicPr>
          <p:cNvPr id="16" name="Picture 16"/>
          <p:cNvPicPr>
            <a:picLocks noChangeAspect="1"/>
          </p:cNvPicPr>
          <p:nvPr/>
        </p:nvPicPr>
        <p:blipFill>
          <a:blip r:embed="rId10"/>
          <a:srcRect b="40349"/>
          <a:stretch>
            <a:fillRect/>
          </a:stretch>
        </p:blipFill>
        <p:spPr>
          <a:xfrm>
            <a:off x="228601" y="6555304"/>
            <a:ext cx="3400173" cy="1984515"/>
          </a:xfrm>
          <a:prstGeom prst="rect">
            <a:avLst/>
          </a:prstGeom>
          <a:effectLst>
            <a:softEdge rad="31750"/>
          </a:effectLst>
        </p:spPr>
      </p:pic>
      <p:pic>
        <p:nvPicPr>
          <p:cNvPr id="17" name="Picture 17"/>
          <p:cNvPicPr>
            <a:picLocks noChangeAspect="1"/>
          </p:cNvPicPr>
          <p:nvPr/>
        </p:nvPicPr>
        <p:blipFill>
          <a:blip r:embed="rId11"/>
          <a:srcRect t="3495" b="25961"/>
          <a:stretch>
            <a:fillRect/>
          </a:stretch>
        </p:blipFill>
        <p:spPr>
          <a:xfrm>
            <a:off x="14654859" y="366769"/>
            <a:ext cx="3460578" cy="2089574"/>
          </a:xfrm>
          <a:prstGeom prst="rect">
            <a:avLst/>
          </a:prstGeom>
          <a:effectLst>
            <a:softEdge rad="31750"/>
          </a:effectLst>
        </p:spPr>
      </p:pic>
      <p:sp>
        <p:nvSpPr>
          <p:cNvPr id="19" name="TextBox 19"/>
          <p:cNvSpPr txBox="1"/>
          <p:nvPr/>
        </p:nvSpPr>
        <p:spPr>
          <a:xfrm>
            <a:off x="275794" y="2570481"/>
            <a:ext cx="1320562" cy="500137"/>
          </a:xfrm>
          <a:prstGeom prst="rect">
            <a:avLst/>
          </a:prstGeom>
        </p:spPr>
        <p:txBody>
          <a:bodyPr wrap="square" lIns="0" tIns="0" rIns="0" bIns="0" rtlCol="0" anchor="t">
            <a:spAutoFit/>
          </a:bodyPr>
          <a:lstStyle/>
          <a:p>
            <a:pPr algn="ctr">
              <a:lnSpc>
                <a:spcPts val="4200"/>
              </a:lnSpc>
              <a:spcBef>
                <a:spcPct val="0"/>
              </a:spcBef>
            </a:pPr>
            <a:r>
              <a:rPr lang="en-US" sz="3000" dirty="0">
                <a:solidFill>
                  <a:srgbClr val="000000"/>
                </a:solidFill>
                <a:latin typeface="Planer 1" panose="020B0604020202020204" charset="0"/>
              </a:rPr>
              <a:t>Health</a:t>
            </a:r>
          </a:p>
        </p:txBody>
      </p:sp>
      <p:sp>
        <p:nvSpPr>
          <p:cNvPr id="20" name="TextBox 20"/>
          <p:cNvSpPr txBox="1"/>
          <p:nvPr/>
        </p:nvSpPr>
        <p:spPr>
          <a:xfrm>
            <a:off x="14632507" y="8716271"/>
            <a:ext cx="1078260" cy="500137"/>
          </a:xfrm>
          <a:prstGeom prst="rect">
            <a:avLst/>
          </a:prstGeom>
        </p:spPr>
        <p:txBody>
          <a:bodyPr lIns="0" tIns="0" rIns="0" bIns="0" rtlCol="0" anchor="t">
            <a:spAutoFit/>
          </a:bodyPr>
          <a:lstStyle/>
          <a:p>
            <a:pPr algn="ctr">
              <a:lnSpc>
                <a:spcPts val="4200"/>
              </a:lnSpc>
              <a:spcBef>
                <a:spcPct val="0"/>
              </a:spcBef>
            </a:pPr>
            <a:r>
              <a:rPr lang="en-US" sz="3000" dirty="0">
                <a:solidFill>
                  <a:srgbClr val="000000"/>
                </a:solidFill>
                <a:latin typeface="Planer 1" panose="020B0604020202020204" charset="0"/>
              </a:rPr>
              <a:t>Energy</a:t>
            </a:r>
          </a:p>
        </p:txBody>
      </p:sp>
      <p:sp>
        <p:nvSpPr>
          <p:cNvPr id="21" name="TextBox 21"/>
          <p:cNvSpPr txBox="1"/>
          <p:nvPr/>
        </p:nvSpPr>
        <p:spPr>
          <a:xfrm>
            <a:off x="398578" y="5938333"/>
            <a:ext cx="1800225" cy="500137"/>
          </a:xfrm>
          <a:prstGeom prst="rect">
            <a:avLst/>
          </a:prstGeom>
        </p:spPr>
        <p:txBody>
          <a:bodyPr lIns="0" tIns="0" rIns="0" bIns="0" rtlCol="0" anchor="t">
            <a:spAutoFit/>
          </a:bodyPr>
          <a:lstStyle/>
          <a:p>
            <a:pPr algn="ctr">
              <a:lnSpc>
                <a:spcPts val="4200"/>
              </a:lnSpc>
              <a:spcBef>
                <a:spcPct val="0"/>
              </a:spcBef>
            </a:pPr>
            <a:r>
              <a:rPr lang="en-US" sz="3000" dirty="0">
                <a:solidFill>
                  <a:srgbClr val="000000"/>
                </a:solidFill>
                <a:latin typeface="Planer 1" panose="020B0604020202020204" charset="0"/>
              </a:rPr>
              <a:t>Automotive</a:t>
            </a:r>
          </a:p>
        </p:txBody>
      </p:sp>
      <p:sp>
        <p:nvSpPr>
          <p:cNvPr id="22" name="TextBox 22"/>
          <p:cNvSpPr txBox="1"/>
          <p:nvPr/>
        </p:nvSpPr>
        <p:spPr>
          <a:xfrm>
            <a:off x="14632507" y="2683302"/>
            <a:ext cx="1766441" cy="500137"/>
          </a:xfrm>
          <a:prstGeom prst="rect">
            <a:avLst/>
          </a:prstGeom>
        </p:spPr>
        <p:txBody>
          <a:bodyPr lIns="0" tIns="0" rIns="0" bIns="0" rtlCol="0" anchor="t">
            <a:spAutoFit/>
          </a:bodyPr>
          <a:lstStyle/>
          <a:p>
            <a:pPr algn="ctr">
              <a:lnSpc>
                <a:spcPts val="4200"/>
              </a:lnSpc>
              <a:spcBef>
                <a:spcPct val="0"/>
              </a:spcBef>
            </a:pPr>
            <a:r>
              <a:rPr lang="en-US" sz="3000" dirty="0">
                <a:solidFill>
                  <a:srgbClr val="000000"/>
                </a:solidFill>
                <a:latin typeface="Planer 1" panose="020B0604020202020204" charset="0"/>
              </a:rPr>
              <a:t>Technology</a:t>
            </a:r>
          </a:p>
        </p:txBody>
      </p:sp>
      <p:sp>
        <p:nvSpPr>
          <p:cNvPr id="23" name="TextBox 23"/>
          <p:cNvSpPr txBox="1"/>
          <p:nvPr/>
        </p:nvSpPr>
        <p:spPr>
          <a:xfrm>
            <a:off x="3448050" y="9313226"/>
            <a:ext cx="11391900" cy="355867"/>
          </a:xfrm>
          <a:prstGeom prst="rect">
            <a:avLst/>
          </a:prstGeom>
        </p:spPr>
        <p:txBody>
          <a:bodyPr wrap="square" lIns="0" tIns="0" rIns="0" bIns="0" rtlCol="0" anchor="t">
            <a:spAutoFit/>
          </a:bodyPr>
          <a:lstStyle/>
          <a:p>
            <a:pPr algn="ctr">
              <a:lnSpc>
                <a:spcPts val="2688"/>
              </a:lnSpc>
              <a:spcBef>
                <a:spcPct val="0"/>
              </a:spcBef>
            </a:pPr>
            <a:r>
              <a:rPr lang="en-US" sz="3000" dirty="0">
                <a:solidFill>
                  <a:srgbClr val="000000"/>
                </a:solidFill>
                <a:latin typeface="Planer 1" panose="020B0604020202020204" charset="0"/>
              </a:rPr>
              <a:t>Where does the job belong? Does it require Higher Education?</a:t>
            </a:r>
          </a:p>
        </p:txBody>
      </p:sp>
      <p:sp>
        <p:nvSpPr>
          <p:cNvPr id="24" name="TextBox 24"/>
          <p:cNvSpPr txBox="1"/>
          <p:nvPr/>
        </p:nvSpPr>
        <p:spPr>
          <a:xfrm>
            <a:off x="6269803" y="550228"/>
            <a:ext cx="1560929" cy="346249"/>
          </a:xfrm>
          <a:prstGeom prst="rect">
            <a:avLst/>
          </a:prstGeom>
        </p:spPr>
        <p:txBody>
          <a:bodyPr wrap="square" lIns="0" tIns="0" rIns="0" bIns="0" rtlCol="0" anchor="t">
            <a:spAutoFit/>
          </a:bodyPr>
          <a:lstStyle/>
          <a:p>
            <a:pPr algn="ctr">
              <a:lnSpc>
                <a:spcPts val="2688"/>
              </a:lnSpc>
              <a:spcBef>
                <a:spcPct val="0"/>
              </a:spcBef>
            </a:pPr>
            <a:r>
              <a:rPr lang="en-US" sz="2400" dirty="0">
                <a:solidFill>
                  <a:srgbClr val="904896"/>
                </a:solidFill>
                <a:latin typeface="Planer 1" panose="020B0604020202020204" charset="0"/>
              </a:rPr>
              <a:t>Mechanic</a:t>
            </a:r>
          </a:p>
        </p:txBody>
      </p:sp>
      <p:sp>
        <p:nvSpPr>
          <p:cNvPr id="25" name="TextBox 25"/>
          <p:cNvSpPr txBox="1"/>
          <p:nvPr/>
        </p:nvSpPr>
        <p:spPr>
          <a:xfrm>
            <a:off x="9144000" y="2586448"/>
            <a:ext cx="2185095" cy="346249"/>
          </a:xfrm>
          <a:prstGeom prst="rect">
            <a:avLst/>
          </a:prstGeom>
        </p:spPr>
        <p:txBody>
          <a:bodyPr wrap="square" lIns="0" tIns="0" rIns="0" bIns="0" rtlCol="0" anchor="t">
            <a:spAutoFit/>
          </a:bodyPr>
          <a:lstStyle/>
          <a:p>
            <a:pPr algn="r">
              <a:lnSpc>
                <a:spcPts val="2688"/>
              </a:lnSpc>
              <a:spcBef>
                <a:spcPct val="0"/>
              </a:spcBef>
            </a:pPr>
            <a:r>
              <a:rPr lang="en-US" sz="2400" dirty="0">
                <a:solidFill>
                  <a:srgbClr val="904896"/>
                </a:solidFill>
                <a:latin typeface="Planer 1" panose="020B0604020202020204" charset="0"/>
              </a:rPr>
              <a:t>Graphic Designer </a:t>
            </a:r>
          </a:p>
        </p:txBody>
      </p:sp>
      <p:sp>
        <p:nvSpPr>
          <p:cNvPr id="26" name="TextBox 26"/>
          <p:cNvSpPr txBox="1"/>
          <p:nvPr/>
        </p:nvSpPr>
        <p:spPr>
          <a:xfrm>
            <a:off x="9238253" y="1184785"/>
            <a:ext cx="2429295" cy="346249"/>
          </a:xfrm>
          <a:prstGeom prst="rect">
            <a:avLst/>
          </a:prstGeom>
        </p:spPr>
        <p:txBody>
          <a:bodyPr wrap="square" lIns="0" tIns="0" rIns="0" bIns="0" rtlCol="0" anchor="t">
            <a:spAutoFit/>
          </a:bodyPr>
          <a:lstStyle/>
          <a:p>
            <a:pPr>
              <a:lnSpc>
                <a:spcPts val="2688"/>
              </a:lnSpc>
              <a:spcBef>
                <a:spcPct val="0"/>
              </a:spcBef>
            </a:pPr>
            <a:r>
              <a:rPr lang="en-US" sz="2400" dirty="0">
                <a:solidFill>
                  <a:srgbClr val="904896"/>
                </a:solidFill>
                <a:latin typeface="Planer 1" panose="020B0604020202020204" charset="0"/>
              </a:rPr>
              <a:t>Clinical receptionist </a:t>
            </a:r>
          </a:p>
        </p:txBody>
      </p:sp>
      <p:sp>
        <p:nvSpPr>
          <p:cNvPr id="27" name="TextBox 27"/>
          <p:cNvSpPr txBox="1"/>
          <p:nvPr/>
        </p:nvSpPr>
        <p:spPr>
          <a:xfrm>
            <a:off x="6468175" y="7399482"/>
            <a:ext cx="2314511" cy="346249"/>
          </a:xfrm>
          <a:prstGeom prst="rect">
            <a:avLst/>
          </a:prstGeom>
        </p:spPr>
        <p:txBody>
          <a:bodyPr wrap="square" lIns="0" tIns="0" rIns="0" bIns="0" rtlCol="0" anchor="t">
            <a:spAutoFit/>
          </a:bodyPr>
          <a:lstStyle/>
          <a:p>
            <a:pPr algn="r">
              <a:lnSpc>
                <a:spcPts val="2688"/>
              </a:lnSpc>
              <a:spcBef>
                <a:spcPct val="0"/>
              </a:spcBef>
            </a:pPr>
            <a:r>
              <a:rPr lang="en-US" sz="2400" dirty="0">
                <a:solidFill>
                  <a:srgbClr val="904896"/>
                </a:solidFill>
                <a:latin typeface="Planer 1" panose="020B0604020202020204" charset="0"/>
              </a:rPr>
              <a:t>Electrical Engineer </a:t>
            </a:r>
          </a:p>
        </p:txBody>
      </p:sp>
      <p:sp>
        <p:nvSpPr>
          <p:cNvPr id="28" name="TextBox 28"/>
          <p:cNvSpPr txBox="1"/>
          <p:nvPr/>
        </p:nvSpPr>
        <p:spPr>
          <a:xfrm>
            <a:off x="6449125" y="4652337"/>
            <a:ext cx="2844335" cy="346249"/>
          </a:xfrm>
          <a:prstGeom prst="rect">
            <a:avLst/>
          </a:prstGeom>
        </p:spPr>
        <p:txBody>
          <a:bodyPr wrap="square" lIns="0" tIns="0" rIns="0" bIns="0" rtlCol="0" anchor="t">
            <a:spAutoFit/>
          </a:bodyPr>
          <a:lstStyle/>
          <a:p>
            <a:pPr>
              <a:lnSpc>
                <a:spcPts val="2688"/>
              </a:lnSpc>
              <a:spcBef>
                <a:spcPct val="0"/>
              </a:spcBef>
            </a:pPr>
            <a:r>
              <a:rPr lang="en-US" sz="2400" dirty="0">
                <a:solidFill>
                  <a:srgbClr val="904896"/>
                </a:solidFill>
                <a:latin typeface="Planer 1" panose="020B0604020202020204" charset="0"/>
              </a:rPr>
              <a:t>Sales Representative </a:t>
            </a:r>
          </a:p>
        </p:txBody>
      </p:sp>
      <p:sp>
        <p:nvSpPr>
          <p:cNvPr id="29" name="TextBox 29"/>
          <p:cNvSpPr txBox="1"/>
          <p:nvPr/>
        </p:nvSpPr>
        <p:spPr>
          <a:xfrm>
            <a:off x="6307903" y="6031800"/>
            <a:ext cx="3883070" cy="346249"/>
          </a:xfrm>
          <a:prstGeom prst="rect">
            <a:avLst/>
          </a:prstGeom>
        </p:spPr>
        <p:txBody>
          <a:bodyPr wrap="square" lIns="0" tIns="0" rIns="0" bIns="0" rtlCol="0" anchor="t">
            <a:spAutoFit/>
          </a:bodyPr>
          <a:lstStyle/>
          <a:p>
            <a:pPr algn="r">
              <a:lnSpc>
                <a:spcPts val="2688"/>
              </a:lnSpc>
              <a:spcBef>
                <a:spcPct val="0"/>
              </a:spcBef>
            </a:pPr>
            <a:r>
              <a:rPr lang="en-US" sz="2400" dirty="0">
                <a:solidFill>
                  <a:srgbClr val="904896"/>
                </a:solidFill>
                <a:latin typeface="Planer 1" panose="020B0604020202020204" charset="0"/>
              </a:rPr>
              <a:t>Quality/Improvement Manager </a:t>
            </a:r>
          </a:p>
        </p:txBody>
      </p:sp>
      <p:sp>
        <p:nvSpPr>
          <p:cNvPr id="30" name="TextBox 30"/>
          <p:cNvSpPr txBox="1"/>
          <p:nvPr/>
        </p:nvSpPr>
        <p:spPr>
          <a:xfrm>
            <a:off x="8856645" y="3988111"/>
            <a:ext cx="2563586" cy="346249"/>
          </a:xfrm>
          <a:prstGeom prst="rect">
            <a:avLst/>
          </a:prstGeom>
        </p:spPr>
        <p:txBody>
          <a:bodyPr wrap="square" lIns="0" tIns="0" rIns="0" bIns="0" rtlCol="0" anchor="t">
            <a:spAutoFit/>
          </a:bodyPr>
          <a:lstStyle/>
          <a:p>
            <a:pPr algn="ctr">
              <a:lnSpc>
                <a:spcPts val="2688"/>
              </a:lnSpc>
              <a:spcBef>
                <a:spcPct val="0"/>
              </a:spcBef>
            </a:pPr>
            <a:r>
              <a:rPr lang="en-US" sz="2400" dirty="0">
                <a:solidFill>
                  <a:srgbClr val="904896"/>
                </a:solidFill>
                <a:latin typeface="Planer 1" panose="020B0604020202020204" charset="0"/>
              </a:rPr>
              <a:t>Physiotherapist</a:t>
            </a:r>
          </a:p>
        </p:txBody>
      </p:sp>
      <p:sp>
        <p:nvSpPr>
          <p:cNvPr id="31" name="TextBox 31"/>
          <p:cNvSpPr txBox="1"/>
          <p:nvPr/>
        </p:nvSpPr>
        <p:spPr>
          <a:xfrm>
            <a:off x="6327818" y="3237266"/>
            <a:ext cx="2218072" cy="346249"/>
          </a:xfrm>
          <a:prstGeom prst="rect">
            <a:avLst/>
          </a:prstGeom>
        </p:spPr>
        <p:txBody>
          <a:bodyPr wrap="square" lIns="0" tIns="0" rIns="0" bIns="0" rtlCol="0" anchor="t">
            <a:spAutoFit/>
          </a:bodyPr>
          <a:lstStyle/>
          <a:p>
            <a:pPr algn="r">
              <a:lnSpc>
                <a:spcPts val="2688"/>
              </a:lnSpc>
              <a:spcBef>
                <a:spcPct val="0"/>
              </a:spcBef>
            </a:pPr>
            <a:r>
              <a:rPr lang="en-US" sz="2400" dirty="0">
                <a:solidFill>
                  <a:srgbClr val="904896"/>
                </a:solidFill>
                <a:latin typeface="Planer 1" panose="020B0604020202020204" charset="0"/>
              </a:rPr>
              <a:t>Service Engineer </a:t>
            </a:r>
          </a:p>
        </p:txBody>
      </p:sp>
      <p:sp>
        <p:nvSpPr>
          <p:cNvPr id="32" name="TextBox 32"/>
          <p:cNvSpPr txBox="1"/>
          <p:nvPr/>
        </p:nvSpPr>
        <p:spPr>
          <a:xfrm>
            <a:off x="6468175" y="1915391"/>
            <a:ext cx="1463331" cy="346249"/>
          </a:xfrm>
          <a:prstGeom prst="rect">
            <a:avLst/>
          </a:prstGeom>
        </p:spPr>
        <p:txBody>
          <a:bodyPr wrap="square" lIns="0" tIns="0" rIns="0" bIns="0" rtlCol="0" anchor="t">
            <a:spAutoFit/>
          </a:bodyPr>
          <a:lstStyle/>
          <a:p>
            <a:pPr>
              <a:lnSpc>
                <a:spcPts val="2688"/>
              </a:lnSpc>
              <a:spcBef>
                <a:spcPct val="0"/>
              </a:spcBef>
            </a:pPr>
            <a:r>
              <a:rPr lang="en-US" sz="2400" dirty="0">
                <a:solidFill>
                  <a:srgbClr val="904896"/>
                </a:solidFill>
                <a:latin typeface="Planer 1" panose="020B0604020202020204" charset="0"/>
              </a:rPr>
              <a:t>Accountant</a:t>
            </a:r>
          </a:p>
        </p:txBody>
      </p:sp>
      <p:sp>
        <p:nvSpPr>
          <p:cNvPr id="33" name="TextBox 33"/>
          <p:cNvSpPr txBox="1"/>
          <p:nvPr/>
        </p:nvSpPr>
        <p:spPr>
          <a:xfrm>
            <a:off x="8027431" y="8068398"/>
            <a:ext cx="3392800" cy="346249"/>
          </a:xfrm>
          <a:prstGeom prst="rect">
            <a:avLst/>
          </a:prstGeom>
        </p:spPr>
        <p:txBody>
          <a:bodyPr wrap="square" lIns="0" tIns="0" rIns="0" bIns="0" rtlCol="0" anchor="t">
            <a:spAutoFit/>
          </a:bodyPr>
          <a:lstStyle/>
          <a:p>
            <a:pPr algn="r">
              <a:lnSpc>
                <a:spcPts val="2688"/>
              </a:lnSpc>
              <a:spcBef>
                <a:spcPct val="0"/>
              </a:spcBef>
            </a:pPr>
            <a:r>
              <a:rPr lang="en-US" sz="2400" dirty="0">
                <a:solidFill>
                  <a:srgbClr val="904896"/>
                </a:solidFill>
                <a:latin typeface="Planer 1" panose="020B0604020202020204" charset="0"/>
              </a:rPr>
              <a:t>Quantity Surveyor </a:t>
            </a:r>
          </a:p>
        </p:txBody>
      </p:sp>
      <p:sp>
        <p:nvSpPr>
          <p:cNvPr id="34" name="TextBox 34"/>
          <p:cNvSpPr txBox="1"/>
          <p:nvPr/>
        </p:nvSpPr>
        <p:spPr>
          <a:xfrm>
            <a:off x="9188467" y="5339301"/>
            <a:ext cx="1899941" cy="346249"/>
          </a:xfrm>
          <a:prstGeom prst="rect">
            <a:avLst/>
          </a:prstGeom>
        </p:spPr>
        <p:txBody>
          <a:bodyPr wrap="square" lIns="0" tIns="0" rIns="0" bIns="0" rtlCol="0" anchor="t">
            <a:spAutoFit/>
          </a:bodyPr>
          <a:lstStyle/>
          <a:p>
            <a:pPr>
              <a:lnSpc>
                <a:spcPts val="2688"/>
              </a:lnSpc>
              <a:spcBef>
                <a:spcPct val="0"/>
              </a:spcBef>
            </a:pPr>
            <a:r>
              <a:rPr lang="en-US" sz="2400" dirty="0">
                <a:solidFill>
                  <a:srgbClr val="904896"/>
                </a:solidFill>
                <a:latin typeface="Planer 1" panose="020B0604020202020204" charset="0"/>
              </a:rPr>
              <a:t>Care Assistant </a:t>
            </a:r>
          </a:p>
        </p:txBody>
      </p:sp>
      <p:sp>
        <p:nvSpPr>
          <p:cNvPr id="35" name="TextBox 35"/>
          <p:cNvSpPr txBox="1"/>
          <p:nvPr/>
        </p:nvSpPr>
        <p:spPr>
          <a:xfrm>
            <a:off x="9184234" y="6694313"/>
            <a:ext cx="2355142" cy="346249"/>
          </a:xfrm>
          <a:prstGeom prst="rect">
            <a:avLst/>
          </a:prstGeom>
        </p:spPr>
        <p:txBody>
          <a:bodyPr wrap="square" lIns="0" tIns="0" rIns="0" bIns="0" rtlCol="0" anchor="t">
            <a:spAutoFit/>
          </a:bodyPr>
          <a:lstStyle/>
          <a:p>
            <a:pPr algn="ctr">
              <a:lnSpc>
                <a:spcPts val="2688"/>
              </a:lnSpc>
              <a:spcBef>
                <a:spcPct val="0"/>
              </a:spcBef>
            </a:pPr>
            <a:r>
              <a:rPr lang="en-US" sz="2400" dirty="0">
                <a:solidFill>
                  <a:srgbClr val="904896"/>
                </a:solidFill>
                <a:latin typeface="Planer 1" panose="020B0604020202020204" charset="0"/>
              </a:rPr>
              <a:t>Compliance Officer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241 -0.00046 L -0.1526 0.58133 " pathEditMode="relative" rAng="0" ptsTypes="AA">
                                      <p:cBhvr>
                                        <p:cTn id="6" dur="2000" fill="hold"/>
                                        <p:tgtEl>
                                          <p:spTgt spid="24"/>
                                        </p:tgtEl>
                                        <p:attrNameLst>
                                          <p:attrName>ppt_x</p:attrName>
                                          <p:attrName>ppt_y</p:attrName>
                                        </p:attrNameLst>
                                      </p:cBhvr>
                                      <p:rCtr x="-7014" y="2909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2.22222E-6 -4.44444E-6 L -0.29983 -0.08055 " pathEditMode="relative" rAng="0" ptsTypes="AA">
                                      <p:cBhvr>
                                        <p:cTn id="10" dur="2000" fill="hold"/>
                                        <p:tgtEl>
                                          <p:spTgt spid="26"/>
                                        </p:tgtEl>
                                        <p:attrNameLst>
                                          <p:attrName>ppt_x</p:attrName>
                                          <p:attrName>ppt_y</p:attrName>
                                        </p:attrNameLst>
                                      </p:cBhvr>
                                      <p:rCtr x="-14991" y="-4028"/>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00104 0.01682 L -0.15113 0.5162 " pathEditMode="relative" rAng="0" ptsTypes="AA">
                                      <p:cBhvr>
                                        <p:cTn id="14" dur="2000" fill="hold"/>
                                        <p:tgtEl>
                                          <p:spTgt spid="32"/>
                                        </p:tgtEl>
                                        <p:attrNameLst>
                                          <p:attrName>ppt_x</p:attrName>
                                          <p:attrName>ppt_y</p:attrName>
                                        </p:attrNameLst>
                                      </p:cBhvr>
                                      <p:rCtr x="-7613" y="24969"/>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0.01493 -0.08627 L 0.17431 -0.21343 " pathEditMode="relative" rAng="0" ptsTypes="AA">
                                      <p:cBhvr>
                                        <p:cTn id="18" dur="2000" fill="hold"/>
                                        <p:tgtEl>
                                          <p:spTgt spid="25"/>
                                        </p:tgtEl>
                                        <p:attrNameLst>
                                          <p:attrName>ppt_x</p:attrName>
                                          <p:attrName>ppt_y</p:attrName>
                                        </p:attrNameLst>
                                      </p:cBhvr>
                                      <p:rCtr x="9462" y="-6358"/>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0.00669 -0.11481 L 0.32569 -0.20571 " pathEditMode="relative" rAng="0" ptsTypes="AA">
                                      <p:cBhvr>
                                        <p:cTn id="22" dur="2000" fill="hold"/>
                                        <p:tgtEl>
                                          <p:spTgt spid="31"/>
                                        </p:tgtEl>
                                        <p:attrNameLst>
                                          <p:attrName>ppt_x</p:attrName>
                                          <p:attrName>ppt_y</p:attrName>
                                        </p:attrNameLst>
                                      </p:cBhvr>
                                      <p:rCtr x="16615" y="-4552"/>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0.01493 -0.10911 L -0.29783 -0.28426 " pathEditMode="relative" rAng="0" ptsTypes="AA">
                                      <p:cBhvr>
                                        <p:cTn id="26" dur="2000" fill="hold"/>
                                        <p:tgtEl>
                                          <p:spTgt spid="30"/>
                                        </p:tgtEl>
                                        <p:attrNameLst>
                                          <p:attrName>ppt_x</p:attrName>
                                          <p:attrName>ppt_y</p:attrName>
                                        </p:attrNameLst>
                                      </p:cBhvr>
                                      <p:rCtr x="-15642" y="-8765"/>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0.00408 -0.14429 L -0.14818 0.31558 " pathEditMode="relative" rAng="0" ptsTypes="AA">
                                      <p:cBhvr>
                                        <p:cTn id="30" dur="2000" fill="hold"/>
                                        <p:tgtEl>
                                          <p:spTgt spid="28"/>
                                        </p:tgtEl>
                                        <p:attrNameLst>
                                          <p:attrName>ppt_x</p:attrName>
                                          <p:attrName>ppt_y</p:attrName>
                                        </p:attrNameLst>
                                      </p:cBhvr>
                                      <p:rCtr x="-7205" y="22994"/>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2.77778E-7 -2.46914E-6 L -0.29601 -0.34876 " pathEditMode="relative" rAng="0" ptsTypes="AA">
                                      <p:cBhvr>
                                        <p:cTn id="34" dur="2000" fill="hold"/>
                                        <p:tgtEl>
                                          <p:spTgt spid="34"/>
                                        </p:tgtEl>
                                        <p:attrNameLst>
                                          <p:attrName>ppt_x</p:attrName>
                                          <p:attrName>ppt_y</p:attrName>
                                        </p:attrNameLst>
                                      </p:cBhvr>
                                      <p:rCtr x="-14800" y="-17438"/>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1.66667E-6 -7.40741E-7 L 0.23646 0.05617 " pathEditMode="relative" rAng="0" ptsTypes="AA">
                                      <p:cBhvr>
                                        <p:cTn id="38" dur="2000" fill="hold"/>
                                        <p:tgtEl>
                                          <p:spTgt spid="29"/>
                                        </p:tgtEl>
                                        <p:attrNameLst>
                                          <p:attrName>ppt_x</p:attrName>
                                          <p:attrName>ppt_y</p:attrName>
                                        </p:attrNameLst>
                                      </p:cBhvr>
                                      <p:rCtr x="11823" y="2809"/>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0.00104 -0.00524 L 0.16658 -0.48132 " pathEditMode="relative" rAng="0" ptsTypes="AA">
                                      <p:cBhvr>
                                        <p:cTn id="42" dur="2000" fill="hold"/>
                                        <p:tgtEl>
                                          <p:spTgt spid="35"/>
                                        </p:tgtEl>
                                        <p:attrNameLst>
                                          <p:attrName>ppt_x</p:attrName>
                                          <p:attrName>ppt_y</p:attrName>
                                        </p:attrNameLst>
                                      </p:cBhvr>
                                      <p:rCtr x="8377" y="-23812"/>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0.01137 -0.22207 L 0.31415 -0.01389 " pathEditMode="relative" rAng="0" ptsTypes="AA">
                                      <p:cBhvr>
                                        <p:cTn id="46" dur="2000" fill="hold"/>
                                        <p:tgtEl>
                                          <p:spTgt spid="27"/>
                                        </p:tgtEl>
                                        <p:attrNameLst>
                                          <p:attrName>ppt_x</p:attrName>
                                          <p:attrName>ppt_y</p:attrName>
                                        </p:attrNameLst>
                                      </p:cBhvr>
                                      <p:rCtr x="16276" y="10401"/>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4.02778E-6 -2.46914E-7 L 0.16832 -0.01034 " pathEditMode="relative" rAng="0" ptsTypes="AA">
                                      <p:cBhvr>
                                        <p:cTn id="50" dur="2000" fill="hold"/>
                                        <p:tgtEl>
                                          <p:spTgt spid="33"/>
                                        </p:tgtEl>
                                        <p:attrNameLst>
                                          <p:attrName>ppt_x</p:attrName>
                                          <p:attrName>ppt_y</p:attrName>
                                        </p:attrNameLst>
                                      </p:cBhvr>
                                      <p:rCtr x="8411" y="-52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8926290" y="-125498"/>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F3974E">
                <a:alpha val="19608"/>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813116" y="7737061"/>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9" name="Picture 9"/>
          <p:cNvPicPr>
            <a:picLocks noChangeAspect="1"/>
          </p:cNvPicPr>
          <p:nvPr/>
        </p:nvPicPr>
        <p:blipFill>
          <a:blip r:embed="rId5"/>
          <a:srcRect/>
          <a:stretch>
            <a:fillRect/>
          </a:stretch>
        </p:blipFill>
        <p:spPr>
          <a:xfrm>
            <a:off x="398578" y="8852487"/>
            <a:ext cx="2744232" cy="1018796"/>
          </a:xfrm>
          <a:prstGeom prst="rect">
            <a:avLst/>
          </a:prstGeom>
        </p:spPr>
      </p:pic>
      <p:pic>
        <p:nvPicPr>
          <p:cNvPr id="10" name="Picture 1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7854941" y="742316"/>
            <a:ext cx="1804491" cy="3117911"/>
          </a:xfrm>
          <a:prstGeom prst="rect">
            <a:avLst/>
          </a:prstGeom>
        </p:spPr>
      </p:pic>
      <p:pic>
        <p:nvPicPr>
          <p:cNvPr id="11" name="Picture 11"/>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a:off x="15120851" y="8057864"/>
            <a:ext cx="2989332" cy="2290576"/>
          </a:xfrm>
          <a:prstGeom prst="rect">
            <a:avLst/>
          </a:prstGeom>
        </p:spPr>
      </p:pic>
      <p:pic>
        <p:nvPicPr>
          <p:cNvPr id="12" name="Picture 12"/>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a:fillRect/>
          </a:stretch>
        </p:blipFill>
        <p:spPr>
          <a:xfrm>
            <a:off x="12683248" y="8219712"/>
            <a:ext cx="1966881" cy="1966881"/>
          </a:xfrm>
          <a:prstGeom prst="rect">
            <a:avLst/>
          </a:prstGeom>
        </p:spPr>
      </p:pic>
      <p:sp>
        <p:nvSpPr>
          <p:cNvPr id="13" name="TextBox 13"/>
          <p:cNvSpPr txBox="1"/>
          <p:nvPr/>
        </p:nvSpPr>
        <p:spPr>
          <a:xfrm>
            <a:off x="14659727" y="1026259"/>
            <a:ext cx="2468910" cy="1333698"/>
          </a:xfrm>
          <a:prstGeom prst="rect">
            <a:avLst/>
          </a:prstGeom>
        </p:spPr>
        <p:txBody>
          <a:bodyPr lIns="0" tIns="0" rIns="0" bIns="0" rtlCol="0" anchor="t">
            <a:spAutoFit/>
          </a:bodyPr>
          <a:lstStyle/>
          <a:p>
            <a:pPr algn="ctr">
              <a:lnSpc>
                <a:spcPts val="11200"/>
              </a:lnSpc>
            </a:pPr>
            <a:r>
              <a:rPr lang="en-US" sz="8000" dirty="0">
                <a:solidFill>
                  <a:srgbClr val="000000"/>
                </a:solidFill>
                <a:latin typeface="Planer 3"/>
              </a:rPr>
              <a:t>Who? </a:t>
            </a:r>
          </a:p>
        </p:txBody>
      </p:sp>
      <p:sp>
        <p:nvSpPr>
          <p:cNvPr id="14" name="TextBox 14"/>
          <p:cNvSpPr txBox="1"/>
          <p:nvPr/>
        </p:nvSpPr>
        <p:spPr>
          <a:xfrm>
            <a:off x="1388036" y="1026259"/>
            <a:ext cx="2468910" cy="1387474"/>
          </a:xfrm>
          <a:prstGeom prst="rect">
            <a:avLst/>
          </a:prstGeom>
        </p:spPr>
        <p:txBody>
          <a:bodyPr lIns="0" tIns="0" rIns="0" bIns="0" rtlCol="0" anchor="t">
            <a:spAutoFit/>
          </a:bodyPr>
          <a:lstStyle/>
          <a:p>
            <a:pPr algn="ctr">
              <a:lnSpc>
                <a:spcPts val="11200"/>
              </a:lnSpc>
            </a:pPr>
            <a:r>
              <a:rPr lang="en-US" sz="8000" dirty="0">
                <a:solidFill>
                  <a:srgbClr val="000000"/>
                </a:solidFill>
                <a:latin typeface="Planer 3"/>
              </a:rPr>
              <a:t>Why? </a:t>
            </a:r>
          </a:p>
        </p:txBody>
      </p:sp>
      <p:sp>
        <p:nvSpPr>
          <p:cNvPr id="15" name="TextBox 15"/>
          <p:cNvSpPr txBox="1"/>
          <p:nvPr/>
        </p:nvSpPr>
        <p:spPr>
          <a:xfrm>
            <a:off x="838587" y="2738118"/>
            <a:ext cx="3534130" cy="3145092"/>
          </a:xfrm>
          <a:prstGeom prst="rect">
            <a:avLst/>
          </a:prstGeom>
        </p:spPr>
        <p:txBody>
          <a:bodyPr wrap="square" lIns="0" tIns="0" rIns="0" bIns="0" rtlCol="0" anchor="t">
            <a:spAutoFit/>
          </a:bodyPr>
          <a:lstStyle/>
          <a:p>
            <a:pPr algn="ctr">
              <a:lnSpc>
                <a:spcPts val="3499"/>
              </a:lnSpc>
              <a:spcBef>
                <a:spcPct val="0"/>
              </a:spcBef>
            </a:pPr>
            <a:r>
              <a:rPr lang="en-US" sz="3600" dirty="0">
                <a:solidFill>
                  <a:srgbClr val="904896"/>
                </a:solidFill>
                <a:latin typeface="Planer 2"/>
              </a:rPr>
              <a:t>Discuss: Why would some companies ask for their employees to have higher education qualifications?</a:t>
            </a:r>
          </a:p>
        </p:txBody>
      </p:sp>
      <p:sp>
        <p:nvSpPr>
          <p:cNvPr id="16" name="TextBox 16"/>
          <p:cNvSpPr txBox="1"/>
          <p:nvPr/>
        </p:nvSpPr>
        <p:spPr>
          <a:xfrm>
            <a:off x="14160151" y="2821133"/>
            <a:ext cx="3468061" cy="2247410"/>
          </a:xfrm>
          <a:prstGeom prst="rect">
            <a:avLst/>
          </a:prstGeom>
        </p:spPr>
        <p:txBody>
          <a:bodyPr wrap="square" lIns="0" tIns="0" rIns="0" bIns="0" rtlCol="0" anchor="t">
            <a:spAutoFit/>
          </a:bodyPr>
          <a:lstStyle/>
          <a:p>
            <a:pPr algn="ctr">
              <a:lnSpc>
                <a:spcPts val="3499"/>
              </a:lnSpc>
              <a:spcBef>
                <a:spcPct val="0"/>
              </a:spcBef>
            </a:pPr>
            <a:r>
              <a:rPr lang="en-US" sz="3600" dirty="0">
                <a:solidFill>
                  <a:srgbClr val="904896"/>
                </a:solidFill>
                <a:latin typeface="Planer 2"/>
              </a:rPr>
              <a:t>Discuss: Who goes into higher education? When can you go into higher education?</a:t>
            </a:r>
          </a:p>
        </p:txBody>
      </p:sp>
      <p:sp>
        <p:nvSpPr>
          <p:cNvPr id="17" name="TextBox 17"/>
          <p:cNvSpPr txBox="1"/>
          <p:nvPr/>
        </p:nvSpPr>
        <p:spPr>
          <a:xfrm>
            <a:off x="5835114" y="4468368"/>
            <a:ext cx="6141064" cy="1077218"/>
          </a:xfrm>
          <a:prstGeom prst="rect">
            <a:avLst/>
          </a:prstGeom>
        </p:spPr>
        <p:txBody>
          <a:bodyPr lIns="0" tIns="0" rIns="0" bIns="0" rtlCol="0" anchor="t">
            <a:spAutoFit/>
          </a:bodyPr>
          <a:lstStyle/>
          <a:p>
            <a:pPr algn="ctr">
              <a:lnSpc>
                <a:spcPts val="2800"/>
              </a:lnSpc>
              <a:spcBef>
                <a:spcPct val="0"/>
              </a:spcBef>
            </a:pPr>
            <a:r>
              <a:rPr lang="en-US" sz="2800" dirty="0">
                <a:solidFill>
                  <a:srgbClr val="904896"/>
                </a:solidFill>
                <a:latin typeface="Planer 2"/>
              </a:rPr>
              <a:t>In 2021, 86.7% of graduates were employed compared to 70.2% of non-graduates</a:t>
            </a:r>
          </a:p>
        </p:txBody>
      </p:sp>
      <p:sp>
        <p:nvSpPr>
          <p:cNvPr id="18" name="TextBox 18"/>
          <p:cNvSpPr txBox="1"/>
          <p:nvPr/>
        </p:nvSpPr>
        <p:spPr>
          <a:xfrm>
            <a:off x="6120313" y="5619249"/>
            <a:ext cx="5273748" cy="1436291"/>
          </a:xfrm>
          <a:prstGeom prst="rect">
            <a:avLst/>
          </a:prstGeom>
        </p:spPr>
        <p:txBody>
          <a:bodyPr lIns="0" tIns="0" rIns="0" bIns="0" rtlCol="0" anchor="t">
            <a:spAutoFit/>
          </a:bodyPr>
          <a:lstStyle/>
          <a:p>
            <a:pPr algn="ctr">
              <a:lnSpc>
                <a:spcPts val="2800"/>
              </a:lnSpc>
              <a:spcBef>
                <a:spcPct val="0"/>
              </a:spcBef>
            </a:pPr>
            <a:r>
              <a:rPr lang="en-US" sz="2800" dirty="0">
                <a:solidFill>
                  <a:srgbClr val="904896"/>
                </a:solidFill>
                <a:latin typeface="Planer 2" panose="020B0604020202020204" charset="0"/>
              </a:rPr>
              <a:t>In 2023, 95% of HE level apprenticeship graduates were in professional-level employment 15 months after graduation</a:t>
            </a:r>
          </a:p>
        </p:txBody>
      </p:sp>
      <p:sp>
        <p:nvSpPr>
          <p:cNvPr id="19" name="TextBox 19"/>
          <p:cNvSpPr txBox="1"/>
          <p:nvPr/>
        </p:nvSpPr>
        <p:spPr>
          <a:xfrm>
            <a:off x="5602613" y="7346664"/>
            <a:ext cx="6606066" cy="1077218"/>
          </a:xfrm>
          <a:prstGeom prst="rect">
            <a:avLst/>
          </a:prstGeom>
        </p:spPr>
        <p:txBody>
          <a:bodyPr lIns="0" tIns="0" rIns="0" bIns="0" rtlCol="0" anchor="t">
            <a:spAutoFit/>
          </a:bodyPr>
          <a:lstStyle/>
          <a:p>
            <a:pPr algn="ctr">
              <a:lnSpc>
                <a:spcPts val="2800"/>
              </a:lnSpc>
              <a:spcBef>
                <a:spcPct val="0"/>
              </a:spcBef>
            </a:pPr>
            <a:r>
              <a:rPr lang="en-US" sz="2800" dirty="0">
                <a:solidFill>
                  <a:srgbClr val="904896"/>
                </a:solidFill>
                <a:latin typeface="Planer 2" panose="020B0604020202020204" charset="0"/>
              </a:rPr>
              <a:t>In 2021, the median graduate salary (£36,000) was £10,000 more than the median non-graduate salary (£26,000)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anim calcmode="lin" valueType="num">
                                      <p:cBhvr>
                                        <p:cTn id="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anim calcmode="lin" valueType="num">
                                      <p:cBhvr additive="base">
                                        <p:cTn id="14"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17">
                                            <p:txEl>
                                              <p:pRg st="0" end="0"/>
                                            </p:txEl>
                                          </p:spTgt>
                                        </p:tgtEl>
                                        <p:attrNameLst>
                                          <p:attrName>style.visibility</p:attrName>
                                        </p:attrNameLst>
                                      </p:cBhvr>
                                      <p:to>
                                        <p:strVal val="visible"/>
                                      </p:to>
                                    </p:set>
                                    <p:animEffect transition="in" filter="circle(in)">
                                      <p:cBhvr>
                                        <p:cTn id="20" dur="2000"/>
                                        <p:tgtEl>
                                          <p:spTgt spid="17">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circle(in)">
                                      <p:cBhvr>
                                        <p:cTn id="25" dur="2000"/>
                                        <p:tgtEl>
                                          <p:spTgt spid="18">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19">
                                            <p:txEl>
                                              <p:pRg st="0" end="0"/>
                                            </p:txEl>
                                          </p:spTgt>
                                        </p:tgtEl>
                                        <p:attrNameLst>
                                          <p:attrName>style.visibility</p:attrName>
                                        </p:attrNameLst>
                                      </p:cBhvr>
                                      <p:to>
                                        <p:strVal val="visible"/>
                                      </p:to>
                                    </p:set>
                                    <p:animEffect transition="in" filter="circle(in)">
                                      <p:cBhvr>
                                        <p:cTn id="30" dur="20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4611526" y="7295894"/>
            <a:ext cx="11836007" cy="5336891"/>
            <a:chOff x="0" y="0"/>
            <a:chExt cx="3117302" cy="1405601"/>
          </a:xfrm>
        </p:grpSpPr>
        <p:sp>
          <p:nvSpPr>
            <p:cNvPr id="3" name="Freeform 3"/>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a:srcRect/>
          <a:stretch>
            <a:fillRect/>
          </a:stretch>
        </p:blipFill>
        <p:spPr>
          <a:xfrm>
            <a:off x="398578" y="8852487"/>
            <a:ext cx="2744232" cy="1018796"/>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700000">
            <a:off x="393530" y="5407294"/>
            <a:ext cx="1270339" cy="1265576"/>
          </a:xfrm>
          <a:prstGeom prst="rect">
            <a:avLst/>
          </a:prstGeom>
        </p:spPr>
      </p:pic>
      <p:sp>
        <p:nvSpPr>
          <p:cNvPr id="9" name="TextBox 9"/>
          <p:cNvSpPr txBox="1"/>
          <p:nvPr/>
        </p:nvSpPr>
        <p:spPr>
          <a:xfrm>
            <a:off x="7091145" y="173943"/>
            <a:ext cx="2411014" cy="863600"/>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12" name="TextBox 12"/>
          <p:cNvSpPr txBox="1"/>
          <p:nvPr/>
        </p:nvSpPr>
        <p:spPr>
          <a:xfrm>
            <a:off x="1082392" y="1385550"/>
            <a:ext cx="2411014" cy="1723875"/>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15" name="TextBox 15"/>
          <p:cNvSpPr txBox="1"/>
          <p:nvPr/>
        </p:nvSpPr>
        <p:spPr>
          <a:xfrm>
            <a:off x="13058387" y="6318238"/>
            <a:ext cx="2411014" cy="1723875"/>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18" name="TextBox 18"/>
          <p:cNvSpPr txBox="1"/>
          <p:nvPr/>
        </p:nvSpPr>
        <p:spPr>
          <a:xfrm>
            <a:off x="7040840" y="6303724"/>
            <a:ext cx="2411014" cy="1723875"/>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21" name="TextBox 21"/>
          <p:cNvSpPr txBox="1"/>
          <p:nvPr/>
        </p:nvSpPr>
        <p:spPr>
          <a:xfrm>
            <a:off x="1257833" y="6303724"/>
            <a:ext cx="2411015" cy="1723876"/>
          </a:xfrm>
          <a:prstGeom prst="rect">
            <a:avLst/>
          </a:prstGeom>
        </p:spPr>
        <p:txBody>
          <a:bodyPr lIns="50800" tIns="50800" rIns="50800" bIns="50800" rtlCol="0" anchor="ctr"/>
          <a:lstStyle/>
          <a:p>
            <a:pPr algn="ctr">
              <a:lnSpc>
                <a:spcPts val="3499"/>
              </a:lnSpc>
            </a:pPr>
            <a:endParaRPr dirty="0"/>
          </a:p>
          <a:p>
            <a:pPr algn="ctr">
              <a:lnSpc>
                <a:spcPts val="3499"/>
              </a:lnSpc>
            </a:pPr>
            <a:endParaRPr lang="en-US" sz="2499" dirty="0">
              <a:solidFill>
                <a:srgbClr val="000000"/>
              </a:solidFill>
              <a:latin typeface="Planer 4"/>
            </a:endParaRPr>
          </a:p>
        </p:txBody>
      </p:sp>
      <p:sp>
        <p:nvSpPr>
          <p:cNvPr id="24" name="Freeform 24"/>
          <p:cNvSpPr/>
          <p:nvPr/>
        </p:nvSpPr>
        <p:spPr>
          <a:xfrm>
            <a:off x="6446553" y="3235466"/>
            <a:ext cx="3969330" cy="3816067"/>
          </a:xfrm>
          <a:custGeom>
            <a:avLst/>
            <a:gdLst/>
            <a:ahLst/>
            <a:cxnLst/>
            <a:rect l="l" t="t" r="r" b="b"/>
            <a:pathLst>
              <a:path w="1045420" h="1005055">
                <a:moveTo>
                  <a:pt x="522710" y="0"/>
                </a:moveTo>
                <a:lnTo>
                  <a:pt x="1045420" y="203200"/>
                </a:lnTo>
                <a:lnTo>
                  <a:pt x="1045420" y="801855"/>
                </a:lnTo>
                <a:lnTo>
                  <a:pt x="522710" y="1005055"/>
                </a:lnTo>
                <a:lnTo>
                  <a:pt x="0" y="801855"/>
                </a:lnTo>
                <a:lnTo>
                  <a:pt x="0" y="203200"/>
                </a:lnTo>
                <a:lnTo>
                  <a:pt x="522710" y="0"/>
                </a:lnTo>
                <a:close/>
              </a:path>
            </a:pathLst>
          </a:custGeom>
          <a:solidFill>
            <a:srgbClr val="72C1A7"/>
          </a:solidFill>
        </p:spPr>
      </p:sp>
      <p:sp>
        <p:nvSpPr>
          <p:cNvPr id="26" name="TextBox 26"/>
          <p:cNvSpPr txBox="1"/>
          <p:nvPr/>
        </p:nvSpPr>
        <p:spPr>
          <a:xfrm>
            <a:off x="-86137" y="556232"/>
            <a:ext cx="6457894" cy="863600"/>
          </a:xfrm>
          <a:prstGeom prst="rect">
            <a:avLst/>
          </a:prstGeom>
        </p:spPr>
        <p:txBody>
          <a:bodyPr lIns="0" tIns="0" rIns="0" bIns="0" rtlCol="0" anchor="t">
            <a:spAutoFit/>
          </a:bodyPr>
          <a:lstStyle/>
          <a:p>
            <a:pPr algn="ctr">
              <a:lnSpc>
                <a:spcPts val="7000"/>
              </a:lnSpc>
              <a:spcBef>
                <a:spcPct val="0"/>
              </a:spcBef>
            </a:pPr>
            <a:r>
              <a:rPr lang="en-US" sz="5000" b="1" dirty="0">
                <a:solidFill>
                  <a:srgbClr val="000000"/>
                </a:solidFill>
                <a:latin typeface="Planer 2" panose="020B0604020202020204" charset="0"/>
              </a:rPr>
              <a:t>Occupations Task</a:t>
            </a:r>
          </a:p>
        </p:txBody>
      </p:sp>
      <p:sp>
        <p:nvSpPr>
          <p:cNvPr id="27" name="TextBox 27"/>
          <p:cNvSpPr txBox="1"/>
          <p:nvPr/>
        </p:nvSpPr>
        <p:spPr>
          <a:xfrm>
            <a:off x="7169428" y="4625925"/>
            <a:ext cx="2511623" cy="1047750"/>
          </a:xfrm>
          <a:prstGeom prst="rect">
            <a:avLst/>
          </a:prstGeom>
        </p:spPr>
        <p:txBody>
          <a:bodyPr lIns="0" tIns="0" rIns="0" bIns="0" rtlCol="0" anchor="t">
            <a:spAutoFit/>
          </a:bodyPr>
          <a:lstStyle/>
          <a:p>
            <a:pPr algn="ctr">
              <a:lnSpc>
                <a:spcPts val="8400"/>
              </a:lnSpc>
              <a:spcBef>
                <a:spcPct val="0"/>
              </a:spcBef>
            </a:pPr>
            <a:r>
              <a:rPr lang="en-US" sz="6000" dirty="0">
                <a:solidFill>
                  <a:srgbClr val="000000"/>
                </a:solidFill>
                <a:latin typeface="Planer 3"/>
              </a:rPr>
              <a:t>Surgeon</a:t>
            </a:r>
          </a:p>
        </p:txBody>
      </p:sp>
      <p:sp>
        <p:nvSpPr>
          <p:cNvPr id="33" name="TextBox 33"/>
          <p:cNvSpPr txBox="1"/>
          <p:nvPr/>
        </p:nvSpPr>
        <p:spPr>
          <a:xfrm>
            <a:off x="13357076" y="1275727"/>
            <a:ext cx="2411014" cy="1723875"/>
          </a:xfrm>
          <a:prstGeom prst="rect">
            <a:avLst/>
          </a:prstGeom>
        </p:spPr>
        <p:txBody>
          <a:bodyPr lIns="50800" tIns="50800" rIns="50800" bIns="50800" rtlCol="0" anchor="ctr"/>
          <a:lstStyle/>
          <a:p>
            <a:pPr algn="ctr">
              <a:lnSpc>
                <a:spcPts val="3499"/>
              </a:lnSpc>
            </a:pPr>
            <a:r>
              <a:rPr lang="en-GB" sz="2800" dirty="0">
                <a:solidFill>
                  <a:schemeClr val="bg1"/>
                </a:solidFill>
                <a:latin typeface="Arial Black" panose="020B0A04020102020204" pitchFamily="34" charset="0"/>
              </a:rPr>
              <a:t>Doctor</a:t>
            </a:r>
            <a:endParaRPr lang="en-US" sz="2499" dirty="0">
              <a:solidFill>
                <a:srgbClr val="000000"/>
              </a:solidFill>
              <a:latin typeface="Planer 4"/>
            </a:endParaRPr>
          </a:p>
        </p:txBody>
      </p:sp>
      <p:sp>
        <p:nvSpPr>
          <p:cNvPr id="37" name="TextBox 36">
            <a:extLst>
              <a:ext uri="{FF2B5EF4-FFF2-40B4-BE49-F238E27FC236}">
                <a16:creationId xmlns:a16="http://schemas.microsoft.com/office/drawing/2014/main" id="{02A4C4CF-2DCE-D43C-373D-00EC37427692}"/>
              </a:ext>
            </a:extLst>
          </p:cNvPr>
          <p:cNvSpPr txBox="1"/>
          <p:nvPr/>
        </p:nvSpPr>
        <p:spPr>
          <a:xfrm>
            <a:off x="1205878" y="2871750"/>
            <a:ext cx="4332323" cy="1015663"/>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6000" dirty="0">
                <a:solidFill>
                  <a:schemeClr val="tx1">
                    <a:lumMod val="95000"/>
                    <a:lumOff val="5000"/>
                  </a:schemeClr>
                </a:solidFill>
                <a:latin typeface="Planer 2" panose="020B0604020202020204" charset="0"/>
              </a:rPr>
              <a:t>Anaesthetist</a:t>
            </a:r>
          </a:p>
        </p:txBody>
      </p:sp>
      <p:sp>
        <p:nvSpPr>
          <p:cNvPr id="38" name="TextBox 37">
            <a:extLst>
              <a:ext uri="{FF2B5EF4-FFF2-40B4-BE49-F238E27FC236}">
                <a16:creationId xmlns:a16="http://schemas.microsoft.com/office/drawing/2014/main" id="{A7C58A4B-7A4F-8799-4D96-75CF92F1EA8A}"/>
              </a:ext>
            </a:extLst>
          </p:cNvPr>
          <p:cNvSpPr txBox="1"/>
          <p:nvPr/>
        </p:nvSpPr>
        <p:spPr>
          <a:xfrm>
            <a:off x="7484768" y="1300712"/>
            <a:ext cx="2172635" cy="1015663"/>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6000" dirty="0">
                <a:solidFill>
                  <a:schemeClr val="tx1">
                    <a:lumMod val="95000"/>
                    <a:lumOff val="5000"/>
                  </a:schemeClr>
                </a:solidFill>
                <a:latin typeface="Planer 2" panose="020B0604020202020204" charset="0"/>
              </a:rPr>
              <a:t>Nurse</a:t>
            </a:r>
          </a:p>
        </p:txBody>
      </p:sp>
      <p:sp>
        <p:nvSpPr>
          <p:cNvPr id="41" name="TextBox 40">
            <a:extLst>
              <a:ext uri="{FF2B5EF4-FFF2-40B4-BE49-F238E27FC236}">
                <a16:creationId xmlns:a16="http://schemas.microsoft.com/office/drawing/2014/main" id="{88DA74FD-3520-EEAA-0014-3F39BF2B95ED}"/>
              </a:ext>
            </a:extLst>
          </p:cNvPr>
          <p:cNvSpPr txBox="1"/>
          <p:nvPr/>
        </p:nvSpPr>
        <p:spPr>
          <a:xfrm>
            <a:off x="13058387" y="2774849"/>
            <a:ext cx="2794376" cy="1015663"/>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6000" dirty="0">
                <a:solidFill>
                  <a:schemeClr val="tx1">
                    <a:lumMod val="95000"/>
                    <a:lumOff val="5000"/>
                  </a:schemeClr>
                </a:solidFill>
                <a:latin typeface="Planer 2" panose="020B0604020202020204" charset="0"/>
              </a:rPr>
              <a:t>Doctor</a:t>
            </a:r>
          </a:p>
        </p:txBody>
      </p:sp>
      <p:sp>
        <p:nvSpPr>
          <p:cNvPr id="42" name="TextBox 41">
            <a:extLst>
              <a:ext uri="{FF2B5EF4-FFF2-40B4-BE49-F238E27FC236}">
                <a16:creationId xmlns:a16="http://schemas.microsoft.com/office/drawing/2014/main" id="{EBA39B09-963F-4675-E828-C31ED319FFF8}"/>
              </a:ext>
            </a:extLst>
          </p:cNvPr>
          <p:cNvSpPr txBox="1"/>
          <p:nvPr/>
        </p:nvSpPr>
        <p:spPr>
          <a:xfrm>
            <a:off x="12872126" y="6298334"/>
            <a:ext cx="3820065" cy="1015663"/>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6000" dirty="0">
                <a:solidFill>
                  <a:schemeClr val="tx1">
                    <a:lumMod val="95000"/>
                    <a:lumOff val="5000"/>
                  </a:schemeClr>
                </a:solidFill>
                <a:latin typeface="Planer 2" panose="020B0604020202020204" charset="0"/>
              </a:rPr>
              <a:t>Paramedic</a:t>
            </a:r>
          </a:p>
        </p:txBody>
      </p:sp>
      <p:sp>
        <p:nvSpPr>
          <p:cNvPr id="43" name="TextBox 42">
            <a:extLst>
              <a:ext uri="{FF2B5EF4-FFF2-40B4-BE49-F238E27FC236}">
                <a16:creationId xmlns:a16="http://schemas.microsoft.com/office/drawing/2014/main" id="{F107238F-011C-9BAE-B389-0DC2C249B7C0}"/>
              </a:ext>
            </a:extLst>
          </p:cNvPr>
          <p:cNvSpPr txBox="1"/>
          <p:nvPr/>
        </p:nvSpPr>
        <p:spPr>
          <a:xfrm>
            <a:off x="6414259" y="8441992"/>
            <a:ext cx="4021959" cy="1015663"/>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6000" dirty="0">
                <a:solidFill>
                  <a:schemeClr val="tx1">
                    <a:lumMod val="95000"/>
                    <a:lumOff val="5000"/>
                  </a:schemeClr>
                </a:solidFill>
                <a:latin typeface="Planer 2" panose="020B0604020202020204" charset="0"/>
              </a:rPr>
              <a:t>Receptionist</a:t>
            </a:r>
          </a:p>
        </p:txBody>
      </p:sp>
      <p:sp>
        <p:nvSpPr>
          <p:cNvPr id="44" name="TextBox 43">
            <a:extLst>
              <a:ext uri="{FF2B5EF4-FFF2-40B4-BE49-F238E27FC236}">
                <a16:creationId xmlns:a16="http://schemas.microsoft.com/office/drawing/2014/main" id="{0E050FB3-C4BC-A091-6F71-68BCBE46C5A2}"/>
              </a:ext>
            </a:extLst>
          </p:cNvPr>
          <p:cNvSpPr txBox="1"/>
          <p:nvPr/>
        </p:nvSpPr>
        <p:spPr>
          <a:xfrm>
            <a:off x="1595809" y="6298334"/>
            <a:ext cx="3292937" cy="1938992"/>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6000" dirty="0">
                <a:solidFill>
                  <a:schemeClr val="tx1">
                    <a:lumMod val="95000"/>
                    <a:lumOff val="5000"/>
                  </a:schemeClr>
                </a:solidFill>
                <a:latin typeface="Planer 2" panose="020B0604020202020204" charset="0"/>
              </a:rPr>
              <a:t>Surgical Assistant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1" grpId="0" animBg="1"/>
      <p:bldP spid="42" grpId="0" animBg="1"/>
      <p:bldP spid="43" grpId="0" animBg="1"/>
      <p:bldP spid="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4611526" y="7295894"/>
            <a:ext cx="11836007" cy="5336891"/>
            <a:chOff x="0" y="0"/>
            <a:chExt cx="3117302" cy="1405601"/>
          </a:xfrm>
        </p:grpSpPr>
        <p:sp>
          <p:nvSpPr>
            <p:cNvPr id="3" name="Freeform 3"/>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a:srcRect/>
          <a:stretch>
            <a:fillRect/>
          </a:stretch>
        </p:blipFill>
        <p:spPr>
          <a:xfrm>
            <a:off x="398578" y="8852487"/>
            <a:ext cx="2744232" cy="1018796"/>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2700000">
            <a:off x="393530" y="5407294"/>
            <a:ext cx="1270339" cy="1265576"/>
          </a:xfrm>
          <a:prstGeom prst="rect">
            <a:avLst/>
          </a:prstGeom>
        </p:spPr>
      </p:pic>
      <p:sp>
        <p:nvSpPr>
          <p:cNvPr id="9" name="TextBox 9"/>
          <p:cNvSpPr txBox="1"/>
          <p:nvPr/>
        </p:nvSpPr>
        <p:spPr>
          <a:xfrm>
            <a:off x="7091145" y="173943"/>
            <a:ext cx="2411014" cy="863600"/>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12" name="TextBox 12"/>
          <p:cNvSpPr txBox="1"/>
          <p:nvPr/>
        </p:nvSpPr>
        <p:spPr>
          <a:xfrm>
            <a:off x="1082392" y="1385550"/>
            <a:ext cx="2411014" cy="1723875"/>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15" name="TextBox 15"/>
          <p:cNvSpPr txBox="1"/>
          <p:nvPr/>
        </p:nvSpPr>
        <p:spPr>
          <a:xfrm>
            <a:off x="13058387" y="6318238"/>
            <a:ext cx="2411014" cy="1723875"/>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18" name="TextBox 18"/>
          <p:cNvSpPr txBox="1"/>
          <p:nvPr/>
        </p:nvSpPr>
        <p:spPr>
          <a:xfrm>
            <a:off x="7040840" y="6303724"/>
            <a:ext cx="2411014" cy="1723875"/>
          </a:xfrm>
          <a:prstGeom prst="rect">
            <a:avLst/>
          </a:prstGeom>
        </p:spPr>
        <p:txBody>
          <a:bodyPr lIns="50800" tIns="50800" rIns="50800" bIns="50800" rtlCol="0" anchor="ctr"/>
          <a:lstStyle/>
          <a:p>
            <a:pPr algn="ctr">
              <a:lnSpc>
                <a:spcPts val="3499"/>
              </a:lnSpc>
            </a:pPr>
            <a:endParaRPr lang="en-US" sz="2499" dirty="0">
              <a:solidFill>
                <a:srgbClr val="000000"/>
              </a:solidFill>
              <a:latin typeface="Planer 4"/>
            </a:endParaRPr>
          </a:p>
        </p:txBody>
      </p:sp>
      <p:sp>
        <p:nvSpPr>
          <p:cNvPr id="21" name="TextBox 21"/>
          <p:cNvSpPr txBox="1"/>
          <p:nvPr/>
        </p:nvSpPr>
        <p:spPr>
          <a:xfrm>
            <a:off x="1257833" y="6303724"/>
            <a:ext cx="2411015" cy="1723876"/>
          </a:xfrm>
          <a:prstGeom prst="rect">
            <a:avLst/>
          </a:prstGeom>
        </p:spPr>
        <p:txBody>
          <a:bodyPr lIns="50800" tIns="50800" rIns="50800" bIns="50800" rtlCol="0" anchor="ctr"/>
          <a:lstStyle/>
          <a:p>
            <a:pPr algn="ctr">
              <a:lnSpc>
                <a:spcPts val="3499"/>
              </a:lnSpc>
            </a:pPr>
            <a:endParaRPr dirty="0"/>
          </a:p>
          <a:p>
            <a:pPr algn="ctr">
              <a:lnSpc>
                <a:spcPts val="3499"/>
              </a:lnSpc>
            </a:pPr>
            <a:endParaRPr lang="en-US" sz="2499" dirty="0">
              <a:solidFill>
                <a:srgbClr val="000000"/>
              </a:solidFill>
              <a:latin typeface="Planer 4"/>
            </a:endParaRPr>
          </a:p>
        </p:txBody>
      </p:sp>
      <p:sp>
        <p:nvSpPr>
          <p:cNvPr id="24" name="Freeform 24"/>
          <p:cNvSpPr/>
          <p:nvPr/>
        </p:nvSpPr>
        <p:spPr>
          <a:xfrm>
            <a:off x="6446553" y="3235466"/>
            <a:ext cx="3969330" cy="3816067"/>
          </a:xfrm>
          <a:custGeom>
            <a:avLst/>
            <a:gdLst/>
            <a:ahLst/>
            <a:cxnLst/>
            <a:rect l="l" t="t" r="r" b="b"/>
            <a:pathLst>
              <a:path w="1045420" h="1005055">
                <a:moveTo>
                  <a:pt x="522710" y="0"/>
                </a:moveTo>
                <a:lnTo>
                  <a:pt x="1045420" y="203200"/>
                </a:lnTo>
                <a:lnTo>
                  <a:pt x="1045420" y="801855"/>
                </a:lnTo>
                <a:lnTo>
                  <a:pt x="522710" y="1005055"/>
                </a:lnTo>
                <a:lnTo>
                  <a:pt x="0" y="801855"/>
                </a:lnTo>
                <a:lnTo>
                  <a:pt x="0" y="203200"/>
                </a:lnTo>
                <a:lnTo>
                  <a:pt x="522710" y="0"/>
                </a:lnTo>
                <a:close/>
              </a:path>
            </a:pathLst>
          </a:custGeom>
          <a:solidFill>
            <a:srgbClr val="72C1A7"/>
          </a:solidFill>
        </p:spPr>
      </p:sp>
      <p:sp>
        <p:nvSpPr>
          <p:cNvPr id="26" name="TextBox 26"/>
          <p:cNvSpPr txBox="1"/>
          <p:nvPr/>
        </p:nvSpPr>
        <p:spPr>
          <a:xfrm>
            <a:off x="264454" y="487457"/>
            <a:ext cx="6457894" cy="1731243"/>
          </a:xfrm>
          <a:prstGeom prst="rect">
            <a:avLst/>
          </a:prstGeom>
        </p:spPr>
        <p:txBody>
          <a:bodyPr lIns="0" tIns="0" rIns="0" bIns="0" rtlCol="0" anchor="t">
            <a:spAutoFit/>
          </a:bodyPr>
          <a:lstStyle/>
          <a:p>
            <a:pPr algn="ctr">
              <a:lnSpc>
                <a:spcPts val="7000"/>
              </a:lnSpc>
              <a:spcBef>
                <a:spcPct val="0"/>
              </a:spcBef>
            </a:pPr>
            <a:r>
              <a:rPr lang="en-US" sz="5000" b="1" dirty="0">
                <a:solidFill>
                  <a:srgbClr val="000000"/>
                </a:solidFill>
                <a:latin typeface="Planer 2" panose="020B0604020202020204" charset="0"/>
              </a:rPr>
              <a:t>Do they require an HE qualification?</a:t>
            </a:r>
          </a:p>
        </p:txBody>
      </p:sp>
      <p:sp>
        <p:nvSpPr>
          <p:cNvPr id="27" name="TextBox 27"/>
          <p:cNvSpPr txBox="1"/>
          <p:nvPr/>
        </p:nvSpPr>
        <p:spPr>
          <a:xfrm>
            <a:off x="7169428" y="4625925"/>
            <a:ext cx="2511623" cy="1047750"/>
          </a:xfrm>
          <a:prstGeom prst="rect">
            <a:avLst/>
          </a:prstGeom>
        </p:spPr>
        <p:txBody>
          <a:bodyPr lIns="0" tIns="0" rIns="0" bIns="0" rtlCol="0" anchor="t">
            <a:spAutoFit/>
          </a:bodyPr>
          <a:lstStyle/>
          <a:p>
            <a:pPr algn="ctr">
              <a:lnSpc>
                <a:spcPts val="8400"/>
              </a:lnSpc>
              <a:spcBef>
                <a:spcPct val="0"/>
              </a:spcBef>
            </a:pPr>
            <a:r>
              <a:rPr lang="en-US" sz="6000" dirty="0">
                <a:solidFill>
                  <a:srgbClr val="000000"/>
                </a:solidFill>
                <a:latin typeface="Planer 3"/>
              </a:rPr>
              <a:t>Surgeon</a:t>
            </a:r>
          </a:p>
        </p:txBody>
      </p:sp>
      <p:sp>
        <p:nvSpPr>
          <p:cNvPr id="28" name="TextBox 28"/>
          <p:cNvSpPr txBox="1"/>
          <p:nvPr/>
        </p:nvSpPr>
        <p:spPr>
          <a:xfrm>
            <a:off x="441328" y="8152998"/>
            <a:ext cx="4886814" cy="669479"/>
          </a:xfrm>
          <a:prstGeom prst="rect">
            <a:avLst/>
          </a:prstGeom>
        </p:spPr>
        <p:txBody>
          <a:bodyPr wrap="square" lIns="0" tIns="0" rIns="0" bIns="0" rtlCol="0" anchor="t">
            <a:spAutoFit/>
          </a:bodyPr>
          <a:lstStyle/>
          <a:p>
            <a:pPr algn="ctr">
              <a:lnSpc>
                <a:spcPts val="2688"/>
              </a:lnSpc>
              <a:spcBef>
                <a:spcPct val="0"/>
              </a:spcBef>
            </a:pPr>
            <a:r>
              <a:rPr lang="en-US" sz="2000" dirty="0">
                <a:solidFill>
                  <a:srgbClr val="000000"/>
                </a:solidFill>
                <a:latin typeface="Planer 2" panose="020B0604020202020204" charset="0"/>
              </a:rPr>
              <a:t>Requires a higher education qualification and training.</a:t>
            </a:r>
          </a:p>
        </p:txBody>
      </p:sp>
      <p:sp>
        <p:nvSpPr>
          <p:cNvPr id="29" name="TextBox 29"/>
          <p:cNvSpPr txBox="1"/>
          <p:nvPr/>
        </p:nvSpPr>
        <p:spPr>
          <a:xfrm>
            <a:off x="6553348" y="8657648"/>
            <a:ext cx="3834110" cy="322707"/>
          </a:xfrm>
          <a:prstGeom prst="rect">
            <a:avLst/>
          </a:prstGeom>
        </p:spPr>
        <p:txBody>
          <a:bodyPr lIns="0" tIns="0" rIns="0" bIns="0" rtlCol="0" anchor="t">
            <a:spAutoFit/>
          </a:bodyPr>
          <a:lstStyle/>
          <a:p>
            <a:pPr algn="ctr">
              <a:lnSpc>
                <a:spcPts val="2688"/>
              </a:lnSpc>
              <a:spcBef>
                <a:spcPct val="0"/>
              </a:spcBef>
            </a:pPr>
            <a:r>
              <a:rPr lang="en-US" sz="2000" dirty="0">
                <a:solidFill>
                  <a:srgbClr val="000000"/>
                </a:solidFill>
                <a:latin typeface="Planer 2" panose="020B0604020202020204" charset="0"/>
              </a:rPr>
              <a:t>Does not require higher education.</a:t>
            </a:r>
          </a:p>
        </p:txBody>
      </p:sp>
      <p:sp>
        <p:nvSpPr>
          <p:cNvPr id="30" name="TextBox 30"/>
          <p:cNvSpPr txBox="1"/>
          <p:nvPr/>
        </p:nvSpPr>
        <p:spPr>
          <a:xfrm>
            <a:off x="11809357" y="7693854"/>
            <a:ext cx="5563919" cy="667490"/>
          </a:xfrm>
          <a:prstGeom prst="rect">
            <a:avLst/>
          </a:prstGeom>
        </p:spPr>
        <p:txBody>
          <a:bodyPr lIns="0" tIns="0" rIns="0" bIns="0" rtlCol="0" anchor="t">
            <a:spAutoFit/>
          </a:bodyPr>
          <a:lstStyle/>
          <a:p>
            <a:pPr algn="ctr">
              <a:lnSpc>
                <a:spcPts val="2688"/>
              </a:lnSpc>
              <a:spcBef>
                <a:spcPct val="0"/>
              </a:spcBef>
            </a:pPr>
            <a:r>
              <a:rPr lang="en-US" sz="2000" dirty="0">
                <a:solidFill>
                  <a:srgbClr val="000000"/>
                </a:solidFill>
                <a:latin typeface="Planer 2" panose="020B0604020202020204" charset="0"/>
              </a:rPr>
              <a:t>Requires a degree in paramedic sciences or special training course.</a:t>
            </a:r>
          </a:p>
        </p:txBody>
      </p:sp>
      <p:sp>
        <p:nvSpPr>
          <p:cNvPr id="33" name="TextBox 33"/>
          <p:cNvSpPr txBox="1"/>
          <p:nvPr/>
        </p:nvSpPr>
        <p:spPr>
          <a:xfrm>
            <a:off x="13357076" y="1275727"/>
            <a:ext cx="2411014" cy="1723875"/>
          </a:xfrm>
          <a:prstGeom prst="rect">
            <a:avLst/>
          </a:prstGeom>
        </p:spPr>
        <p:txBody>
          <a:bodyPr lIns="50800" tIns="50800" rIns="50800" bIns="50800" rtlCol="0" anchor="ctr"/>
          <a:lstStyle/>
          <a:p>
            <a:pPr algn="ctr">
              <a:lnSpc>
                <a:spcPts val="3499"/>
              </a:lnSpc>
            </a:pPr>
            <a:r>
              <a:rPr lang="en-GB" sz="2800" dirty="0">
                <a:solidFill>
                  <a:schemeClr val="bg1"/>
                </a:solidFill>
                <a:latin typeface="Arial Black" panose="020B0A04020102020204" pitchFamily="34" charset="0"/>
              </a:rPr>
              <a:t>Doctor</a:t>
            </a:r>
            <a:endParaRPr lang="en-US" sz="2499" dirty="0">
              <a:solidFill>
                <a:srgbClr val="000000"/>
              </a:solidFill>
              <a:latin typeface="Planer 4"/>
            </a:endParaRPr>
          </a:p>
        </p:txBody>
      </p:sp>
      <p:sp>
        <p:nvSpPr>
          <p:cNvPr id="34" name="TextBox 34"/>
          <p:cNvSpPr txBox="1"/>
          <p:nvPr/>
        </p:nvSpPr>
        <p:spPr>
          <a:xfrm>
            <a:off x="12333508" y="3384811"/>
            <a:ext cx="3860771" cy="1013739"/>
          </a:xfrm>
          <a:prstGeom prst="rect">
            <a:avLst/>
          </a:prstGeom>
        </p:spPr>
        <p:txBody>
          <a:bodyPr lIns="0" tIns="0" rIns="0" bIns="0" rtlCol="0" anchor="t">
            <a:spAutoFit/>
          </a:bodyPr>
          <a:lstStyle/>
          <a:p>
            <a:pPr algn="ctr">
              <a:lnSpc>
                <a:spcPts val="2688"/>
              </a:lnSpc>
              <a:spcBef>
                <a:spcPct val="0"/>
              </a:spcBef>
            </a:pPr>
            <a:r>
              <a:rPr lang="en-US" sz="2000" dirty="0">
                <a:solidFill>
                  <a:srgbClr val="000000"/>
                </a:solidFill>
                <a:latin typeface="Planer 2" panose="020B0604020202020204" charset="0"/>
              </a:rPr>
              <a:t>Requires 5 years training, 2 years foundational courses and further training on the job!</a:t>
            </a:r>
          </a:p>
        </p:txBody>
      </p:sp>
      <p:sp>
        <p:nvSpPr>
          <p:cNvPr id="35" name="TextBox 35"/>
          <p:cNvSpPr txBox="1"/>
          <p:nvPr/>
        </p:nvSpPr>
        <p:spPr>
          <a:xfrm>
            <a:off x="1632302" y="3945774"/>
            <a:ext cx="3241898" cy="2064668"/>
          </a:xfrm>
          <a:prstGeom prst="rect">
            <a:avLst/>
          </a:prstGeom>
        </p:spPr>
        <p:txBody>
          <a:bodyPr lIns="0" tIns="0" rIns="0" bIns="0" rtlCol="0" anchor="t">
            <a:spAutoFit/>
          </a:bodyPr>
          <a:lstStyle/>
          <a:p>
            <a:pPr algn="ctr">
              <a:lnSpc>
                <a:spcPts val="2275"/>
              </a:lnSpc>
              <a:spcBef>
                <a:spcPct val="0"/>
              </a:spcBef>
            </a:pPr>
            <a:r>
              <a:rPr lang="en-US" sz="2000" dirty="0">
                <a:solidFill>
                  <a:srgbClr val="000000"/>
                </a:solidFill>
                <a:latin typeface="Planer 2" panose="020B0604020202020204" charset="0"/>
              </a:rPr>
              <a:t>Doctors can choose to </a:t>
            </a:r>
            <a:r>
              <a:rPr lang="en-US" sz="2000" dirty="0" err="1">
                <a:solidFill>
                  <a:srgbClr val="000000"/>
                </a:solidFill>
                <a:latin typeface="Planer 2" panose="020B0604020202020204" charset="0"/>
              </a:rPr>
              <a:t>specialise</a:t>
            </a:r>
            <a:r>
              <a:rPr lang="en-US" sz="2000" dirty="0">
                <a:solidFill>
                  <a:srgbClr val="000000"/>
                </a:solidFill>
                <a:latin typeface="Planer 2" panose="020B0604020202020204" charset="0"/>
              </a:rPr>
              <a:t> in this area, nurses can train to become </a:t>
            </a:r>
            <a:r>
              <a:rPr lang="en-US" sz="2000" dirty="0" err="1">
                <a:solidFill>
                  <a:srgbClr val="000000"/>
                </a:solidFill>
                <a:latin typeface="Planer 2" panose="020B0604020202020204" charset="0"/>
              </a:rPr>
              <a:t>anaesthetic</a:t>
            </a:r>
            <a:r>
              <a:rPr lang="en-US" sz="2000" dirty="0">
                <a:solidFill>
                  <a:srgbClr val="000000"/>
                </a:solidFill>
                <a:latin typeface="Planer 2" panose="020B0604020202020204" charset="0"/>
              </a:rPr>
              <a:t> nurse practitioners. Surgical training can be done after medical school</a:t>
            </a:r>
          </a:p>
        </p:txBody>
      </p:sp>
      <p:sp>
        <p:nvSpPr>
          <p:cNvPr id="37" name="TextBox 36">
            <a:extLst>
              <a:ext uri="{FF2B5EF4-FFF2-40B4-BE49-F238E27FC236}">
                <a16:creationId xmlns:a16="http://schemas.microsoft.com/office/drawing/2014/main" id="{02A4C4CF-2DCE-D43C-373D-00EC37427692}"/>
              </a:ext>
            </a:extLst>
          </p:cNvPr>
          <p:cNvSpPr txBox="1"/>
          <p:nvPr/>
        </p:nvSpPr>
        <p:spPr>
          <a:xfrm>
            <a:off x="1580917" y="3147171"/>
            <a:ext cx="3123786" cy="707886"/>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4000" dirty="0">
                <a:solidFill>
                  <a:schemeClr val="tx1">
                    <a:lumMod val="95000"/>
                    <a:lumOff val="5000"/>
                  </a:schemeClr>
                </a:solidFill>
                <a:latin typeface="Planer 2" panose="020B0604020202020204" charset="0"/>
              </a:rPr>
              <a:t>Anaesthetist</a:t>
            </a:r>
          </a:p>
        </p:txBody>
      </p:sp>
      <p:sp>
        <p:nvSpPr>
          <p:cNvPr id="38" name="TextBox 37">
            <a:extLst>
              <a:ext uri="{FF2B5EF4-FFF2-40B4-BE49-F238E27FC236}">
                <a16:creationId xmlns:a16="http://schemas.microsoft.com/office/drawing/2014/main" id="{A7C58A4B-7A4F-8799-4D96-75CF92F1EA8A}"/>
              </a:ext>
            </a:extLst>
          </p:cNvPr>
          <p:cNvSpPr txBox="1"/>
          <p:nvPr/>
        </p:nvSpPr>
        <p:spPr>
          <a:xfrm>
            <a:off x="7378014" y="1297914"/>
            <a:ext cx="2172635" cy="707886"/>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4000" dirty="0">
                <a:solidFill>
                  <a:schemeClr val="tx1">
                    <a:lumMod val="95000"/>
                    <a:lumOff val="5000"/>
                  </a:schemeClr>
                </a:solidFill>
                <a:latin typeface="Planer 2" panose="020B0604020202020204" charset="0"/>
              </a:rPr>
              <a:t>Nurse</a:t>
            </a:r>
          </a:p>
        </p:txBody>
      </p:sp>
      <p:sp>
        <p:nvSpPr>
          <p:cNvPr id="41" name="TextBox 40">
            <a:extLst>
              <a:ext uri="{FF2B5EF4-FFF2-40B4-BE49-F238E27FC236}">
                <a16:creationId xmlns:a16="http://schemas.microsoft.com/office/drawing/2014/main" id="{88DA74FD-3520-EEAA-0014-3F39BF2B95ED}"/>
              </a:ext>
            </a:extLst>
          </p:cNvPr>
          <p:cNvSpPr txBox="1"/>
          <p:nvPr/>
        </p:nvSpPr>
        <p:spPr>
          <a:xfrm>
            <a:off x="13274383" y="2336117"/>
            <a:ext cx="1867818" cy="707886"/>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4000" dirty="0">
                <a:solidFill>
                  <a:schemeClr val="tx1">
                    <a:lumMod val="95000"/>
                    <a:lumOff val="5000"/>
                  </a:schemeClr>
                </a:solidFill>
                <a:latin typeface="Planer 2" panose="020B0604020202020204" charset="0"/>
              </a:rPr>
              <a:t>Doctor</a:t>
            </a:r>
          </a:p>
        </p:txBody>
      </p:sp>
      <p:sp>
        <p:nvSpPr>
          <p:cNvPr id="42" name="TextBox 41">
            <a:extLst>
              <a:ext uri="{FF2B5EF4-FFF2-40B4-BE49-F238E27FC236}">
                <a16:creationId xmlns:a16="http://schemas.microsoft.com/office/drawing/2014/main" id="{EBA39B09-963F-4675-E828-C31ED319FFF8}"/>
              </a:ext>
            </a:extLst>
          </p:cNvPr>
          <p:cNvSpPr txBox="1"/>
          <p:nvPr/>
        </p:nvSpPr>
        <p:spPr>
          <a:xfrm>
            <a:off x="13357076" y="6715300"/>
            <a:ext cx="2477940" cy="707886"/>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4000" dirty="0">
                <a:solidFill>
                  <a:schemeClr val="tx1">
                    <a:lumMod val="95000"/>
                    <a:lumOff val="5000"/>
                  </a:schemeClr>
                </a:solidFill>
                <a:latin typeface="Planer 2" panose="020B0604020202020204" charset="0"/>
              </a:rPr>
              <a:t>Paramedic</a:t>
            </a:r>
          </a:p>
        </p:txBody>
      </p:sp>
      <p:sp>
        <p:nvSpPr>
          <p:cNvPr id="43" name="TextBox 42">
            <a:extLst>
              <a:ext uri="{FF2B5EF4-FFF2-40B4-BE49-F238E27FC236}">
                <a16:creationId xmlns:a16="http://schemas.microsoft.com/office/drawing/2014/main" id="{F107238F-011C-9BAE-B389-0DC2C249B7C0}"/>
              </a:ext>
            </a:extLst>
          </p:cNvPr>
          <p:cNvSpPr txBox="1"/>
          <p:nvPr/>
        </p:nvSpPr>
        <p:spPr>
          <a:xfrm>
            <a:off x="6992884" y="7728411"/>
            <a:ext cx="2942894" cy="707886"/>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4000" dirty="0">
                <a:solidFill>
                  <a:schemeClr val="tx1">
                    <a:lumMod val="95000"/>
                    <a:lumOff val="5000"/>
                  </a:schemeClr>
                </a:solidFill>
                <a:latin typeface="Planer 2" panose="020B0604020202020204" charset="0"/>
              </a:rPr>
              <a:t>Receptionist</a:t>
            </a:r>
          </a:p>
        </p:txBody>
      </p:sp>
      <p:sp>
        <p:nvSpPr>
          <p:cNvPr id="44" name="TextBox 43">
            <a:extLst>
              <a:ext uri="{FF2B5EF4-FFF2-40B4-BE49-F238E27FC236}">
                <a16:creationId xmlns:a16="http://schemas.microsoft.com/office/drawing/2014/main" id="{0E050FB3-C4BC-A091-6F71-68BCBE46C5A2}"/>
              </a:ext>
            </a:extLst>
          </p:cNvPr>
          <p:cNvSpPr txBox="1"/>
          <p:nvPr/>
        </p:nvSpPr>
        <p:spPr>
          <a:xfrm>
            <a:off x="1270066" y="6719166"/>
            <a:ext cx="3292937" cy="1323439"/>
          </a:xfrm>
          <a:prstGeom prst="rect">
            <a:avLst/>
          </a:prstGeom>
          <a:solidFill>
            <a:srgbClr val="F4984F"/>
          </a:solidFill>
          <a:ln>
            <a:solidFill>
              <a:srgbClr val="38BDE3"/>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GB" sz="4000" dirty="0">
                <a:solidFill>
                  <a:schemeClr val="tx1">
                    <a:lumMod val="95000"/>
                    <a:lumOff val="5000"/>
                  </a:schemeClr>
                </a:solidFill>
                <a:latin typeface="Planer 2" panose="020B0604020202020204" charset="0"/>
              </a:rPr>
              <a:t>Surgical Assistant</a:t>
            </a:r>
          </a:p>
        </p:txBody>
      </p:sp>
      <p:sp>
        <p:nvSpPr>
          <p:cNvPr id="46" name="TextBox 45">
            <a:extLst>
              <a:ext uri="{FF2B5EF4-FFF2-40B4-BE49-F238E27FC236}">
                <a16:creationId xmlns:a16="http://schemas.microsoft.com/office/drawing/2014/main" id="{B68C928B-70D6-5A5C-64C9-3A518604C86D}"/>
              </a:ext>
            </a:extLst>
          </p:cNvPr>
          <p:cNvSpPr txBox="1"/>
          <p:nvPr/>
        </p:nvSpPr>
        <p:spPr>
          <a:xfrm>
            <a:off x="7378014" y="2137664"/>
            <a:ext cx="2172635" cy="707886"/>
          </a:xfrm>
          <a:prstGeom prst="rect">
            <a:avLst/>
          </a:prstGeom>
          <a:noFill/>
        </p:spPr>
        <p:txBody>
          <a:bodyPr wrap="square" rtlCol="0">
            <a:spAutoFit/>
          </a:bodyPr>
          <a:lstStyle/>
          <a:p>
            <a:r>
              <a:rPr lang="en-GB" sz="2000" dirty="0">
                <a:latin typeface="Planer 2" panose="020B0604020202020204" charset="0"/>
              </a:rPr>
              <a:t>Requires a degree in nursing</a:t>
            </a:r>
          </a:p>
        </p:txBody>
      </p:sp>
    </p:spTree>
    <p:extLst>
      <p:ext uri="{BB962C8B-B14F-4D97-AF65-F5344CB8AC3E}">
        <p14:creationId xmlns:p14="http://schemas.microsoft.com/office/powerpoint/2010/main" val="278426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6">
                                            <p:txEl>
                                              <p:pRg st="0" end="0"/>
                                            </p:txEl>
                                          </p:spTgt>
                                        </p:tgtEl>
                                        <p:attrNameLst>
                                          <p:attrName>style.visibility</p:attrName>
                                        </p:attrNameLst>
                                      </p:cBhvr>
                                      <p:to>
                                        <p:strVal val="visible"/>
                                      </p:to>
                                    </p:set>
                                    <p:animEffect transition="in" filter="barn(inVertical)">
                                      <p:cBhvr>
                                        <p:cTn id="7" dur="500"/>
                                        <p:tgtEl>
                                          <p:spTgt spid="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animEffect transition="in" filter="barn(inVertical)">
                                      <p:cBhvr>
                                        <p:cTn id="12" dur="500"/>
                                        <p:tgtEl>
                                          <p:spTgt spid="3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0">
                                            <p:txEl>
                                              <p:pRg st="0" end="0"/>
                                            </p:txEl>
                                          </p:spTgt>
                                        </p:tgtEl>
                                        <p:attrNameLst>
                                          <p:attrName>style.visibility</p:attrName>
                                        </p:attrNameLst>
                                      </p:cBhvr>
                                      <p:to>
                                        <p:strVal val="visible"/>
                                      </p:to>
                                    </p:set>
                                    <p:animEffect transition="in" filter="barn(inVertical)">
                                      <p:cBhvr>
                                        <p:cTn id="17" dur="500"/>
                                        <p:tgtEl>
                                          <p:spTgt spid="3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9">
                                            <p:txEl>
                                              <p:pRg st="0" end="0"/>
                                            </p:txEl>
                                          </p:spTgt>
                                        </p:tgtEl>
                                        <p:attrNameLst>
                                          <p:attrName>style.visibility</p:attrName>
                                        </p:attrNameLst>
                                      </p:cBhvr>
                                      <p:to>
                                        <p:strVal val="visible"/>
                                      </p:to>
                                    </p:set>
                                    <p:animEffect transition="in" filter="barn(inVertical)">
                                      <p:cBhvr>
                                        <p:cTn id="22" dur="500"/>
                                        <p:tgtEl>
                                          <p:spTgt spid="2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Effect transition="in" filter="barn(inVertical)">
                                      <p:cBhvr>
                                        <p:cTn id="27" dur="500"/>
                                        <p:tgtEl>
                                          <p:spTgt spid="2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barn(inVertical)">
                                      <p:cBhvr>
                                        <p:cTn id="32"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1743</TotalTime>
  <Words>2906</Words>
  <Application>Microsoft Office PowerPoint</Application>
  <PresentationFormat>Custom</PresentationFormat>
  <Paragraphs>257</Paragraphs>
  <Slides>12</Slides>
  <Notes>11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12</vt:i4>
      </vt:variant>
    </vt:vector>
  </HeadingPairs>
  <TitlesOfParts>
    <vt:vector size="25" baseType="lpstr">
      <vt:lpstr>Planer 3</vt:lpstr>
      <vt:lpstr>Open Sans Light</vt:lpstr>
      <vt:lpstr>Planer 2</vt:lpstr>
      <vt:lpstr>Montserrat Semi-Bold Bold</vt:lpstr>
      <vt:lpstr>Arial Black</vt:lpstr>
      <vt:lpstr>Planer 1</vt:lpstr>
      <vt:lpstr>Calibri</vt:lpstr>
      <vt:lpstr>Arial</vt:lpstr>
      <vt:lpstr>Montserrat Extra-Bold</vt:lpstr>
      <vt:lpstr>Planer 1 Bold</vt:lpstr>
      <vt:lpstr>Planer 3 Bold</vt:lpstr>
      <vt:lpstr>Planer 4</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DEAN Copy of Legacy Resources - LO3 PPT Template</dc:title>
  <dc:creator>McCormack, Jeffrey</dc:creator>
  <cp:lastModifiedBy>Sasha Quigg</cp:lastModifiedBy>
  <cp:revision>18</cp:revision>
  <dcterms:created xsi:type="dcterms:W3CDTF">2006-08-16T00:00:00Z</dcterms:created>
  <dcterms:modified xsi:type="dcterms:W3CDTF">2023-05-12T13:11:31Z</dcterms:modified>
  <dc:identifier>DAFelnaNs4U</dc:identifier>
</cp:coreProperties>
</file>